
<file path=[Content_Types].xml><?xml version="1.0" encoding="utf-8"?>
<Types xmlns="http://schemas.openxmlformats.org/package/2006/content-types">
  <Default Extension="png" ContentType="image/png"/>
  <Default Extension="svg" ContentType="image/svg+xml"/>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91" r:id="rId5"/>
    <p:sldId id="292" r:id="rId6"/>
    <p:sldId id="313" r:id="rId7"/>
    <p:sldId id="384" r:id="rId8"/>
    <p:sldId id="298" r:id="rId9"/>
    <p:sldId id="312" r:id="rId10"/>
    <p:sldId id="385" r:id="rId11"/>
    <p:sldId id="386" r:id="rId12"/>
    <p:sldId id="382" r:id="rId13"/>
    <p:sldId id="389" r:id="rId14"/>
    <p:sldId id="391" r:id="rId15"/>
    <p:sldId id="393" r:id="rId16"/>
    <p:sldId id="299" r:id="rId17"/>
    <p:sldId id="301" r:id="rId18"/>
    <p:sldId id="388" r:id="rId19"/>
    <p:sldId id="376" r:id="rId20"/>
    <p:sldId id="303"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A1D76"/>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4" autoAdjust="0"/>
    <p:restoredTop sz="83544" autoAdjust="0"/>
  </p:normalViewPr>
  <p:slideViewPr>
    <p:cSldViewPr snapToGrid="0" snapToObjects="1">
      <p:cViewPr varScale="1">
        <p:scale>
          <a:sx n="73" d="100"/>
          <a:sy n="73" d="100"/>
        </p:scale>
        <p:origin x="1723"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8.png"/><Relationship Id="rId12" Type="http://schemas.openxmlformats.org/officeDocument/2006/relationships/image" Target="../media/image17.svg"/><Relationship Id="rId2" Type="http://schemas.openxmlformats.org/officeDocument/2006/relationships/image" Target="../media/image7.svg"/><Relationship Id="rId16" Type="http://schemas.openxmlformats.org/officeDocument/2006/relationships/image" Target="../media/image21.svg"/><Relationship Id="rId1" Type="http://schemas.openxmlformats.org/officeDocument/2006/relationships/image" Target="../media/image5.png"/><Relationship Id="rId6" Type="http://schemas.openxmlformats.org/officeDocument/2006/relationships/image" Target="../media/image11.svg"/><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9.png"/><Relationship Id="rId14" Type="http://schemas.openxmlformats.org/officeDocument/2006/relationships/image" Target="../media/image1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8.png"/><Relationship Id="rId12" Type="http://schemas.openxmlformats.org/officeDocument/2006/relationships/image" Target="../media/image17.svg"/><Relationship Id="rId2" Type="http://schemas.openxmlformats.org/officeDocument/2006/relationships/image" Target="../media/image7.svg"/><Relationship Id="rId16" Type="http://schemas.openxmlformats.org/officeDocument/2006/relationships/image" Target="../media/image21.svg"/><Relationship Id="rId1" Type="http://schemas.openxmlformats.org/officeDocument/2006/relationships/image" Target="../media/image5.png"/><Relationship Id="rId6" Type="http://schemas.openxmlformats.org/officeDocument/2006/relationships/image" Target="../media/image11.svg"/><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9.png"/><Relationship Id="rId1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3E502E-FB79-4593-BEB3-38066309DBD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1E9AFB0-C636-405D-B02D-C6F1B145C206}">
      <dgm:prSet/>
      <dgm:spPr/>
      <dgm:t>
        <a:bodyPr/>
        <a:lstStyle/>
        <a:p>
          <a:r>
            <a:rPr lang="en-GB"/>
            <a:t>Mental wellbeing </a:t>
          </a:r>
          <a:endParaRPr lang="en-US"/>
        </a:p>
      </dgm:t>
    </dgm:pt>
    <dgm:pt modelId="{2D43D7BF-BDA5-42E7-B1A3-B1CA286C5E7F}" type="parTrans" cxnId="{4D727A74-F1D8-4233-A862-655415E4B06B}">
      <dgm:prSet/>
      <dgm:spPr/>
      <dgm:t>
        <a:bodyPr/>
        <a:lstStyle/>
        <a:p>
          <a:endParaRPr lang="en-US"/>
        </a:p>
      </dgm:t>
    </dgm:pt>
    <dgm:pt modelId="{932C875B-EEEF-45F3-94E4-6A7390DA6DFA}" type="sibTrans" cxnId="{4D727A74-F1D8-4233-A862-655415E4B06B}">
      <dgm:prSet/>
      <dgm:spPr/>
      <dgm:t>
        <a:bodyPr/>
        <a:lstStyle/>
        <a:p>
          <a:endParaRPr lang="en-US"/>
        </a:p>
      </dgm:t>
    </dgm:pt>
    <dgm:pt modelId="{B977F2BD-943F-4D52-A8E8-6F574318A49B}">
      <dgm:prSet/>
      <dgm:spPr/>
      <dgm:t>
        <a:bodyPr/>
        <a:lstStyle/>
        <a:p>
          <a:r>
            <a:rPr lang="en-GB" b="0" dirty="0"/>
            <a:t>Internet safety and harms </a:t>
          </a:r>
          <a:endParaRPr lang="en-US" b="0" dirty="0"/>
        </a:p>
      </dgm:t>
    </dgm:pt>
    <dgm:pt modelId="{4FB9D1B9-6CEA-4B26-8793-3A2844671872}" type="parTrans" cxnId="{CB840381-9394-41CB-B41B-C70A9EE3851D}">
      <dgm:prSet/>
      <dgm:spPr/>
      <dgm:t>
        <a:bodyPr/>
        <a:lstStyle/>
        <a:p>
          <a:endParaRPr lang="en-US"/>
        </a:p>
      </dgm:t>
    </dgm:pt>
    <dgm:pt modelId="{AA6946FC-AA0F-4538-A585-75E551177C38}" type="sibTrans" cxnId="{CB840381-9394-41CB-B41B-C70A9EE3851D}">
      <dgm:prSet/>
      <dgm:spPr/>
      <dgm:t>
        <a:bodyPr/>
        <a:lstStyle/>
        <a:p>
          <a:endParaRPr lang="en-US"/>
        </a:p>
      </dgm:t>
    </dgm:pt>
    <dgm:pt modelId="{02BAF03B-944B-4A54-BCF7-ED1052FBCF60}">
      <dgm:prSet/>
      <dgm:spPr/>
      <dgm:t>
        <a:bodyPr/>
        <a:lstStyle/>
        <a:p>
          <a:r>
            <a:rPr lang="en-GB"/>
            <a:t>Physical health and fitness</a:t>
          </a:r>
          <a:endParaRPr lang="en-US"/>
        </a:p>
      </dgm:t>
    </dgm:pt>
    <dgm:pt modelId="{E3C98F33-2A29-4FD8-8999-4037385B452A}" type="parTrans" cxnId="{8245B797-F92A-4325-989B-B5766B66CB7E}">
      <dgm:prSet/>
      <dgm:spPr/>
      <dgm:t>
        <a:bodyPr/>
        <a:lstStyle/>
        <a:p>
          <a:endParaRPr lang="en-US"/>
        </a:p>
      </dgm:t>
    </dgm:pt>
    <dgm:pt modelId="{98BC0B34-9DFC-43B7-8669-C3B7C98AE8FF}" type="sibTrans" cxnId="{8245B797-F92A-4325-989B-B5766B66CB7E}">
      <dgm:prSet/>
      <dgm:spPr/>
      <dgm:t>
        <a:bodyPr/>
        <a:lstStyle/>
        <a:p>
          <a:endParaRPr lang="en-US"/>
        </a:p>
      </dgm:t>
    </dgm:pt>
    <dgm:pt modelId="{60B66135-12BA-45A7-9666-251681D1201D}">
      <dgm:prSet/>
      <dgm:spPr/>
      <dgm:t>
        <a:bodyPr/>
        <a:lstStyle/>
        <a:p>
          <a:r>
            <a:rPr lang="en-GB"/>
            <a:t>Healthy eating </a:t>
          </a:r>
          <a:endParaRPr lang="en-US"/>
        </a:p>
      </dgm:t>
    </dgm:pt>
    <dgm:pt modelId="{C640A1A7-08E5-4FFB-BF4C-A27C24DB9A4A}" type="parTrans" cxnId="{393E747F-FCA7-4507-932C-49296D07AC2B}">
      <dgm:prSet/>
      <dgm:spPr/>
      <dgm:t>
        <a:bodyPr/>
        <a:lstStyle/>
        <a:p>
          <a:endParaRPr lang="en-US"/>
        </a:p>
      </dgm:t>
    </dgm:pt>
    <dgm:pt modelId="{96167577-4A71-413D-8953-6B2041DCC7C6}" type="sibTrans" cxnId="{393E747F-FCA7-4507-932C-49296D07AC2B}">
      <dgm:prSet/>
      <dgm:spPr/>
      <dgm:t>
        <a:bodyPr/>
        <a:lstStyle/>
        <a:p>
          <a:endParaRPr lang="en-US"/>
        </a:p>
      </dgm:t>
    </dgm:pt>
    <dgm:pt modelId="{D36CAF7E-7FB2-4AC2-8F16-132A79C18E82}">
      <dgm:prSet/>
      <dgm:spPr/>
      <dgm:t>
        <a:bodyPr/>
        <a:lstStyle/>
        <a:p>
          <a:r>
            <a:rPr lang="en-GB"/>
            <a:t>Drugs, alcohol and tobacco</a:t>
          </a:r>
          <a:endParaRPr lang="en-US"/>
        </a:p>
      </dgm:t>
    </dgm:pt>
    <dgm:pt modelId="{B84F2FAB-C214-45A6-A15C-B65B74C2F7E2}" type="parTrans" cxnId="{E2EA8527-277E-402D-B808-C2684D7C4B79}">
      <dgm:prSet/>
      <dgm:spPr/>
      <dgm:t>
        <a:bodyPr/>
        <a:lstStyle/>
        <a:p>
          <a:endParaRPr lang="en-US"/>
        </a:p>
      </dgm:t>
    </dgm:pt>
    <dgm:pt modelId="{AB27205E-FA14-49F6-A411-18902F2E780E}" type="sibTrans" cxnId="{E2EA8527-277E-402D-B808-C2684D7C4B79}">
      <dgm:prSet/>
      <dgm:spPr/>
      <dgm:t>
        <a:bodyPr/>
        <a:lstStyle/>
        <a:p>
          <a:endParaRPr lang="en-US"/>
        </a:p>
      </dgm:t>
    </dgm:pt>
    <dgm:pt modelId="{9B482398-7BA2-41CE-AC14-2D661BA2DC68}">
      <dgm:prSet/>
      <dgm:spPr/>
      <dgm:t>
        <a:bodyPr/>
        <a:lstStyle/>
        <a:p>
          <a:r>
            <a:rPr lang="en-GB"/>
            <a:t>Health and prevention</a:t>
          </a:r>
          <a:endParaRPr lang="en-US"/>
        </a:p>
      </dgm:t>
    </dgm:pt>
    <dgm:pt modelId="{BBB766C5-3744-4A1A-88E9-6D302AB1B0AF}" type="parTrans" cxnId="{B4FC1F49-AD01-4C37-851B-1B9EF2955451}">
      <dgm:prSet/>
      <dgm:spPr/>
      <dgm:t>
        <a:bodyPr/>
        <a:lstStyle/>
        <a:p>
          <a:endParaRPr lang="en-US"/>
        </a:p>
      </dgm:t>
    </dgm:pt>
    <dgm:pt modelId="{EE5A7B7A-FE04-4AEA-B637-EF224487B1A3}" type="sibTrans" cxnId="{B4FC1F49-AD01-4C37-851B-1B9EF2955451}">
      <dgm:prSet/>
      <dgm:spPr/>
      <dgm:t>
        <a:bodyPr/>
        <a:lstStyle/>
        <a:p>
          <a:endParaRPr lang="en-US"/>
        </a:p>
      </dgm:t>
    </dgm:pt>
    <dgm:pt modelId="{74C15FDB-98CF-4869-A330-4758ABACAB62}">
      <dgm:prSet/>
      <dgm:spPr/>
      <dgm:t>
        <a:bodyPr/>
        <a:lstStyle/>
        <a:p>
          <a:r>
            <a:rPr lang="en-GB"/>
            <a:t>Basic first aid</a:t>
          </a:r>
          <a:endParaRPr lang="en-US"/>
        </a:p>
      </dgm:t>
    </dgm:pt>
    <dgm:pt modelId="{E2A41F6A-7CDE-459F-BEEE-563447F2382D}" type="parTrans" cxnId="{B3BF6BA9-42C8-455A-A1B8-35FE34BFA606}">
      <dgm:prSet/>
      <dgm:spPr/>
      <dgm:t>
        <a:bodyPr/>
        <a:lstStyle/>
        <a:p>
          <a:endParaRPr lang="en-US"/>
        </a:p>
      </dgm:t>
    </dgm:pt>
    <dgm:pt modelId="{D58DD57B-BF69-4D2B-8261-5A1D98F40BEB}" type="sibTrans" cxnId="{B3BF6BA9-42C8-455A-A1B8-35FE34BFA606}">
      <dgm:prSet/>
      <dgm:spPr/>
      <dgm:t>
        <a:bodyPr/>
        <a:lstStyle/>
        <a:p>
          <a:endParaRPr lang="en-US"/>
        </a:p>
      </dgm:t>
    </dgm:pt>
    <dgm:pt modelId="{1A864170-B57D-4DBB-BE23-D05015126937}">
      <dgm:prSet/>
      <dgm:spPr/>
      <dgm:t>
        <a:bodyPr/>
        <a:lstStyle/>
        <a:p>
          <a:r>
            <a:rPr lang="en-GB" b="0" dirty="0"/>
            <a:t>Changing adolescent body</a:t>
          </a:r>
          <a:endParaRPr lang="en-US" b="0" dirty="0"/>
        </a:p>
      </dgm:t>
    </dgm:pt>
    <dgm:pt modelId="{C5385605-9B74-4C06-A34F-5CD502027B15}" type="parTrans" cxnId="{DCC9C263-71A2-4403-B3D8-A51BD58E0D41}">
      <dgm:prSet/>
      <dgm:spPr/>
      <dgm:t>
        <a:bodyPr/>
        <a:lstStyle/>
        <a:p>
          <a:endParaRPr lang="en-US"/>
        </a:p>
      </dgm:t>
    </dgm:pt>
    <dgm:pt modelId="{8B0873D6-1449-428B-93D2-2FE2B1D16710}" type="sibTrans" cxnId="{DCC9C263-71A2-4403-B3D8-A51BD58E0D41}">
      <dgm:prSet/>
      <dgm:spPr/>
      <dgm:t>
        <a:bodyPr/>
        <a:lstStyle/>
        <a:p>
          <a:endParaRPr lang="en-US"/>
        </a:p>
      </dgm:t>
    </dgm:pt>
    <dgm:pt modelId="{AF92E831-A9FC-423F-A119-384D8FB1D54B}" type="pres">
      <dgm:prSet presAssocID="{863E502E-FB79-4593-BEB3-38066309DBDF}" presName="root" presStyleCnt="0">
        <dgm:presLayoutVars>
          <dgm:dir/>
          <dgm:resizeHandles val="exact"/>
        </dgm:presLayoutVars>
      </dgm:prSet>
      <dgm:spPr/>
      <dgm:t>
        <a:bodyPr/>
        <a:lstStyle/>
        <a:p>
          <a:endParaRPr lang="en-US"/>
        </a:p>
      </dgm:t>
    </dgm:pt>
    <dgm:pt modelId="{FB0F0163-639D-4C1D-8258-9346D181E21E}" type="pres">
      <dgm:prSet presAssocID="{81E9AFB0-C636-405D-B02D-C6F1B145C206}" presName="compNode" presStyleCnt="0"/>
      <dgm:spPr/>
    </dgm:pt>
    <dgm:pt modelId="{F1898EDF-4711-4DE4-A101-B3CDA6403D82}" type="pres">
      <dgm:prSet presAssocID="{81E9AFB0-C636-405D-B02D-C6F1B145C206}" presName="bgRect" presStyleLbl="bgShp" presStyleIdx="0" presStyleCnt="8"/>
      <dgm:spPr/>
    </dgm:pt>
    <dgm:pt modelId="{F1CC6F8E-20EF-483E-B90F-891FD3E89B25}" type="pres">
      <dgm:prSet presAssocID="{81E9AFB0-C636-405D-B02D-C6F1B145C206}"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FD851DFB-DFA6-4DCD-8E9D-722CBB6F4FDF}" type="pres">
      <dgm:prSet presAssocID="{81E9AFB0-C636-405D-B02D-C6F1B145C206}" presName="spaceRect" presStyleCnt="0"/>
      <dgm:spPr/>
    </dgm:pt>
    <dgm:pt modelId="{6884EB65-6D14-4B19-9DDD-6FCE31A235E1}" type="pres">
      <dgm:prSet presAssocID="{81E9AFB0-C636-405D-B02D-C6F1B145C206}" presName="parTx" presStyleLbl="revTx" presStyleIdx="0" presStyleCnt="8">
        <dgm:presLayoutVars>
          <dgm:chMax val="0"/>
          <dgm:chPref val="0"/>
        </dgm:presLayoutVars>
      </dgm:prSet>
      <dgm:spPr/>
      <dgm:t>
        <a:bodyPr/>
        <a:lstStyle/>
        <a:p>
          <a:endParaRPr lang="en-US"/>
        </a:p>
      </dgm:t>
    </dgm:pt>
    <dgm:pt modelId="{C88AD8D7-6AFB-4D30-A2EA-01EBE59497F3}" type="pres">
      <dgm:prSet presAssocID="{932C875B-EEEF-45F3-94E4-6A7390DA6DFA}" presName="sibTrans" presStyleCnt="0"/>
      <dgm:spPr/>
    </dgm:pt>
    <dgm:pt modelId="{DC0EFB75-EFBA-4F9E-9123-17519DFA110B}" type="pres">
      <dgm:prSet presAssocID="{B977F2BD-943F-4D52-A8E8-6F574318A49B}" presName="compNode" presStyleCnt="0"/>
      <dgm:spPr/>
    </dgm:pt>
    <dgm:pt modelId="{ED30917D-BE64-491C-B8FE-9E91A149E990}" type="pres">
      <dgm:prSet presAssocID="{B977F2BD-943F-4D52-A8E8-6F574318A49B}" presName="bgRect" presStyleLbl="bgShp" presStyleIdx="1" presStyleCnt="8"/>
      <dgm:spPr/>
    </dgm:pt>
    <dgm:pt modelId="{C5F70B0C-F057-48AD-AD5A-96771D019808}" type="pres">
      <dgm:prSet presAssocID="{B977F2BD-943F-4D52-A8E8-6F574318A49B}"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ireless router"/>
        </a:ext>
      </dgm:extLst>
    </dgm:pt>
    <dgm:pt modelId="{E43C38B4-8001-4BE1-8646-7044EA8BEFF7}" type="pres">
      <dgm:prSet presAssocID="{B977F2BD-943F-4D52-A8E8-6F574318A49B}" presName="spaceRect" presStyleCnt="0"/>
      <dgm:spPr/>
    </dgm:pt>
    <dgm:pt modelId="{F04E4680-DB18-415B-8B8D-D590BF8E7867}" type="pres">
      <dgm:prSet presAssocID="{B977F2BD-943F-4D52-A8E8-6F574318A49B}" presName="parTx" presStyleLbl="revTx" presStyleIdx="1" presStyleCnt="8">
        <dgm:presLayoutVars>
          <dgm:chMax val="0"/>
          <dgm:chPref val="0"/>
        </dgm:presLayoutVars>
      </dgm:prSet>
      <dgm:spPr/>
      <dgm:t>
        <a:bodyPr/>
        <a:lstStyle/>
        <a:p>
          <a:endParaRPr lang="en-US"/>
        </a:p>
      </dgm:t>
    </dgm:pt>
    <dgm:pt modelId="{4599EEFD-099C-4069-827C-9631C3CD1A05}" type="pres">
      <dgm:prSet presAssocID="{AA6946FC-AA0F-4538-A585-75E551177C38}" presName="sibTrans" presStyleCnt="0"/>
      <dgm:spPr/>
    </dgm:pt>
    <dgm:pt modelId="{9BC8AA71-F266-49A2-8EAD-5385D93B30A7}" type="pres">
      <dgm:prSet presAssocID="{02BAF03B-944B-4A54-BCF7-ED1052FBCF60}" presName="compNode" presStyleCnt="0"/>
      <dgm:spPr/>
    </dgm:pt>
    <dgm:pt modelId="{74433D0E-EB99-46A9-907C-DB6DF9B7F51B}" type="pres">
      <dgm:prSet presAssocID="{02BAF03B-944B-4A54-BCF7-ED1052FBCF60}" presName="bgRect" presStyleLbl="bgShp" presStyleIdx="2" presStyleCnt="8"/>
      <dgm:spPr/>
    </dgm:pt>
    <dgm:pt modelId="{6F3052CD-CD00-4C4B-A434-0D4A6259EB39}" type="pres">
      <dgm:prSet presAssocID="{02BAF03B-944B-4A54-BCF7-ED1052FBCF60}"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umbbell"/>
        </a:ext>
      </dgm:extLst>
    </dgm:pt>
    <dgm:pt modelId="{C21DA34D-CC59-4EDC-9C65-19126530A845}" type="pres">
      <dgm:prSet presAssocID="{02BAF03B-944B-4A54-BCF7-ED1052FBCF60}" presName="spaceRect" presStyleCnt="0"/>
      <dgm:spPr/>
    </dgm:pt>
    <dgm:pt modelId="{1336328D-ECF1-4F8B-AD3E-2FA5F848DB4C}" type="pres">
      <dgm:prSet presAssocID="{02BAF03B-944B-4A54-BCF7-ED1052FBCF60}" presName="parTx" presStyleLbl="revTx" presStyleIdx="2" presStyleCnt="8">
        <dgm:presLayoutVars>
          <dgm:chMax val="0"/>
          <dgm:chPref val="0"/>
        </dgm:presLayoutVars>
      </dgm:prSet>
      <dgm:spPr/>
      <dgm:t>
        <a:bodyPr/>
        <a:lstStyle/>
        <a:p>
          <a:endParaRPr lang="en-US"/>
        </a:p>
      </dgm:t>
    </dgm:pt>
    <dgm:pt modelId="{8D511414-D9E5-41B3-8D8A-015E4F178CED}" type="pres">
      <dgm:prSet presAssocID="{98BC0B34-9DFC-43B7-8669-C3B7C98AE8FF}" presName="sibTrans" presStyleCnt="0"/>
      <dgm:spPr/>
    </dgm:pt>
    <dgm:pt modelId="{471DBFAA-CA32-4DFA-86DA-D77188722473}" type="pres">
      <dgm:prSet presAssocID="{60B66135-12BA-45A7-9666-251681D1201D}" presName="compNode" presStyleCnt="0"/>
      <dgm:spPr/>
    </dgm:pt>
    <dgm:pt modelId="{B117F42B-E70E-48FE-A06A-CB7C7479FF8E}" type="pres">
      <dgm:prSet presAssocID="{60B66135-12BA-45A7-9666-251681D1201D}" presName="bgRect" presStyleLbl="bgShp" presStyleIdx="3" presStyleCnt="8"/>
      <dgm:spPr/>
    </dgm:pt>
    <dgm:pt modelId="{6C22E50D-5F3A-4559-AFC0-C8E59950D31C}" type="pres">
      <dgm:prSet presAssocID="{60B66135-12BA-45A7-9666-251681D1201D}"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ruit Bowl"/>
        </a:ext>
      </dgm:extLst>
    </dgm:pt>
    <dgm:pt modelId="{7C2742DE-25BD-495D-A7BE-9CEDD0C37F35}" type="pres">
      <dgm:prSet presAssocID="{60B66135-12BA-45A7-9666-251681D1201D}" presName="spaceRect" presStyleCnt="0"/>
      <dgm:spPr/>
    </dgm:pt>
    <dgm:pt modelId="{D22E8072-5621-4D7C-98FB-1A54BBA38899}" type="pres">
      <dgm:prSet presAssocID="{60B66135-12BA-45A7-9666-251681D1201D}" presName="parTx" presStyleLbl="revTx" presStyleIdx="3" presStyleCnt="8">
        <dgm:presLayoutVars>
          <dgm:chMax val="0"/>
          <dgm:chPref val="0"/>
        </dgm:presLayoutVars>
      </dgm:prSet>
      <dgm:spPr/>
      <dgm:t>
        <a:bodyPr/>
        <a:lstStyle/>
        <a:p>
          <a:endParaRPr lang="en-US"/>
        </a:p>
      </dgm:t>
    </dgm:pt>
    <dgm:pt modelId="{2005A475-F2DA-4FBB-BEB3-DEE81951F58C}" type="pres">
      <dgm:prSet presAssocID="{96167577-4A71-413D-8953-6B2041DCC7C6}" presName="sibTrans" presStyleCnt="0"/>
      <dgm:spPr/>
    </dgm:pt>
    <dgm:pt modelId="{8E86071C-C1E6-4E03-AEA4-CA5A3D8DE656}" type="pres">
      <dgm:prSet presAssocID="{D36CAF7E-7FB2-4AC2-8F16-132A79C18E82}" presName="compNode" presStyleCnt="0"/>
      <dgm:spPr/>
    </dgm:pt>
    <dgm:pt modelId="{27CF28BF-03F3-484F-8212-0B22805F08EB}" type="pres">
      <dgm:prSet presAssocID="{D36CAF7E-7FB2-4AC2-8F16-132A79C18E82}" presName="bgRect" presStyleLbl="bgShp" presStyleIdx="4" presStyleCnt="8"/>
      <dgm:spPr/>
    </dgm:pt>
    <dgm:pt modelId="{020D0C6A-E29F-4D44-B204-D8DE1D4D6FB8}" type="pres">
      <dgm:prSet presAssocID="{D36CAF7E-7FB2-4AC2-8F16-132A79C18E82}"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moking"/>
        </a:ext>
      </dgm:extLst>
    </dgm:pt>
    <dgm:pt modelId="{CA158AC4-65FB-4359-827E-ABB74D9883F3}" type="pres">
      <dgm:prSet presAssocID="{D36CAF7E-7FB2-4AC2-8F16-132A79C18E82}" presName="spaceRect" presStyleCnt="0"/>
      <dgm:spPr/>
    </dgm:pt>
    <dgm:pt modelId="{5525D5B2-A3C7-4FC1-9C98-2CDC89619D37}" type="pres">
      <dgm:prSet presAssocID="{D36CAF7E-7FB2-4AC2-8F16-132A79C18E82}" presName="parTx" presStyleLbl="revTx" presStyleIdx="4" presStyleCnt="8">
        <dgm:presLayoutVars>
          <dgm:chMax val="0"/>
          <dgm:chPref val="0"/>
        </dgm:presLayoutVars>
      </dgm:prSet>
      <dgm:spPr/>
      <dgm:t>
        <a:bodyPr/>
        <a:lstStyle/>
        <a:p>
          <a:endParaRPr lang="en-US"/>
        </a:p>
      </dgm:t>
    </dgm:pt>
    <dgm:pt modelId="{6F6366F3-39E6-46C0-BEC8-77535080C77B}" type="pres">
      <dgm:prSet presAssocID="{AB27205E-FA14-49F6-A411-18902F2E780E}" presName="sibTrans" presStyleCnt="0"/>
      <dgm:spPr/>
    </dgm:pt>
    <dgm:pt modelId="{ACFFCC65-8316-46C8-9D41-284B759FE2D8}" type="pres">
      <dgm:prSet presAssocID="{9B482398-7BA2-41CE-AC14-2D661BA2DC68}" presName="compNode" presStyleCnt="0"/>
      <dgm:spPr/>
    </dgm:pt>
    <dgm:pt modelId="{AFBDDF00-3D4E-41D9-963E-EF09300D6714}" type="pres">
      <dgm:prSet presAssocID="{9B482398-7BA2-41CE-AC14-2D661BA2DC68}" presName="bgRect" presStyleLbl="bgShp" presStyleIdx="5" presStyleCnt="8"/>
      <dgm:spPr/>
    </dgm:pt>
    <dgm:pt modelId="{D8F15AE7-2F3E-4FBC-A561-6B11338A9F89}" type="pres">
      <dgm:prSet presAssocID="{9B482398-7BA2-41CE-AC14-2D661BA2DC68}"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octor"/>
        </a:ext>
      </dgm:extLst>
    </dgm:pt>
    <dgm:pt modelId="{3E6A348B-2B46-46CB-A67F-0EEBD933426A}" type="pres">
      <dgm:prSet presAssocID="{9B482398-7BA2-41CE-AC14-2D661BA2DC68}" presName="spaceRect" presStyleCnt="0"/>
      <dgm:spPr/>
    </dgm:pt>
    <dgm:pt modelId="{B483524F-8ABD-42E8-94BE-CBC3BDE2B5A2}" type="pres">
      <dgm:prSet presAssocID="{9B482398-7BA2-41CE-AC14-2D661BA2DC68}" presName="parTx" presStyleLbl="revTx" presStyleIdx="5" presStyleCnt="8">
        <dgm:presLayoutVars>
          <dgm:chMax val="0"/>
          <dgm:chPref val="0"/>
        </dgm:presLayoutVars>
      </dgm:prSet>
      <dgm:spPr/>
      <dgm:t>
        <a:bodyPr/>
        <a:lstStyle/>
        <a:p>
          <a:endParaRPr lang="en-US"/>
        </a:p>
      </dgm:t>
    </dgm:pt>
    <dgm:pt modelId="{B10E98FE-E210-4666-84AA-CAD1F9B9EBCB}" type="pres">
      <dgm:prSet presAssocID="{EE5A7B7A-FE04-4AEA-B637-EF224487B1A3}" presName="sibTrans" presStyleCnt="0"/>
      <dgm:spPr/>
    </dgm:pt>
    <dgm:pt modelId="{E2888063-A839-4C68-BCFF-658D19C5B1EB}" type="pres">
      <dgm:prSet presAssocID="{74C15FDB-98CF-4869-A330-4758ABACAB62}" presName="compNode" presStyleCnt="0"/>
      <dgm:spPr/>
    </dgm:pt>
    <dgm:pt modelId="{ED3FFBED-E6E8-4CB4-9B3A-93EBB1D4C404}" type="pres">
      <dgm:prSet presAssocID="{74C15FDB-98CF-4869-A330-4758ABACAB62}" presName="bgRect" presStyleLbl="bgShp" presStyleIdx="6" presStyleCnt="8"/>
      <dgm:spPr/>
    </dgm:pt>
    <dgm:pt modelId="{270822A6-02EC-46BD-8EF2-0C673B972DCE}" type="pres">
      <dgm:prSet presAssocID="{74C15FDB-98CF-4869-A330-4758ABACAB62}"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Medical"/>
        </a:ext>
      </dgm:extLst>
    </dgm:pt>
    <dgm:pt modelId="{ECFC89DF-A7A9-49F7-894C-D6ED9CD2D074}" type="pres">
      <dgm:prSet presAssocID="{74C15FDB-98CF-4869-A330-4758ABACAB62}" presName="spaceRect" presStyleCnt="0"/>
      <dgm:spPr/>
    </dgm:pt>
    <dgm:pt modelId="{1BEAB2D6-9403-494C-9944-D9B59D32E0E0}" type="pres">
      <dgm:prSet presAssocID="{74C15FDB-98CF-4869-A330-4758ABACAB62}" presName="parTx" presStyleLbl="revTx" presStyleIdx="6" presStyleCnt="8">
        <dgm:presLayoutVars>
          <dgm:chMax val="0"/>
          <dgm:chPref val="0"/>
        </dgm:presLayoutVars>
      </dgm:prSet>
      <dgm:spPr/>
      <dgm:t>
        <a:bodyPr/>
        <a:lstStyle/>
        <a:p>
          <a:endParaRPr lang="en-US"/>
        </a:p>
      </dgm:t>
    </dgm:pt>
    <dgm:pt modelId="{7D865F05-75A2-4277-B761-79DF797D1850}" type="pres">
      <dgm:prSet presAssocID="{D58DD57B-BF69-4D2B-8261-5A1D98F40BEB}" presName="sibTrans" presStyleCnt="0"/>
      <dgm:spPr/>
    </dgm:pt>
    <dgm:pt modelId="{4E0BEB5C-0CE6-4DD0-8758-FBB480B86762}" type="pres">
      <dgm:prSet presAssocID="{1A864170-B57D-4DBB-BE23-D05015126937}" presName="compNode" presStyleCnt="0"/>
      <dgm:spPr/>
    </dgm:pt>
    <dgm:pt modelId="{D2D5557F-03CF-4303-A59C-9AA28A6853C8}" type="pres">
      <dgm:prSet presAssocID="{1A864170-B57D-4DBB-BE23-D05015126937}" presName="bgRect" presStyleLbl="bgShp" presStyleIdx="7" presStyleCnt="8"/>
      <dgm:spPr/>
    </dgm:pt>
    <dgm:pt modelId="{F84A0748-17CB-44E6-865F-C8D5E0E03BC6}" type="pres">
      <dgm:prSet presAssocID="{1A864170-B57D-4DBB-BE23-D05015126937}"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Inpatient"/>
        </a:ext>
      </dgm:extLst>
    </dgm:pt>
    <dgm:pt modelId="{365E57E9-B79D-4B63-8616-A6F70CE9775D}" type="pres">
      <dgm:prSet presAssocID="{1A864170-B57D-4DBB-BE23-D05015126937}" presName="spaceRect" presStyleCnt="0"/>
      <dgm:spPr/>
    </dgm:pt>
    <dgm:pt modelId="{8BB869B6-5948-445B-B8D7-94ABFFC97F30}" type="pres">
      <dgm:prSet presAssocID="{1A864170-B57D-4DBB-BE23-D05015126937}" presName="parTx" presStyleLbl="revTx" presStyleIdx="7" presStyleCnt="8">
        <dgm:presLayoutVars>
          <dgm:chMax val="0"/>
          <dgm:chPref val="0"/>
        </dgm:presLayoutVars>
      </dgm:prSet>
      <dgm:spPr/>
      <dgm:t>
        <a:bodyPr/>
        <a:lstStyle/>
        <a:p>
          <a:endParaRPr lang="en-US"/>
        </a:p>
      </dgm:t>
    </dgm:pt>
  </dgm:ptLst>
  <dgm:cxnLst>
    <dgm:cxn modelId="{CB840381-9394-41CB-B41B-C70A9EE3851D}" srcId="{863E502E-FB79-4593-BEB3-38066309DBDF}" destId="{B977F2BD-943F-4D52-A8E8-6F574318A49B}" srcOrd="1" destOrd="0" parTransId="{4FB9D1B9-6CEA-4B26-8793-3A2844671872}" sibTransId="{AA6946FC-AA0F-4538-A585-75E551177C38}"/>
    <dgm:cxn modelId="{B3BF6BA9-42C8-455A-A1B8-35FE34BFA606}" srcId="{863E502E-FB79-4593-BEB3-38066309DBDF}" destId="{74C15FDB-98CF-4869-A330-4758ABACAB62}" srcOrd="6" destOrd="0" parTransId="{E2A41F6A-7CDE-459F-BEEE-563447F2382D}" sibTransId="{D58DD57B-BF69-4D2B-8261-5A1D98F40BEB}"/>
    <dgm:cxn modelId="{ED1B79D1-FE10-49F3-868D-3CE89F453BAC}" type="presOf" srcId="{D36CAF7E-7FB2-4AC2-8F16-132A79C18E82}" destId="{5525D5B2-A3C7-4FC1-9C98-2CDC89619D37}" srcOrd="0" destOrd="0" presId="urn:microsoft.com/office/officeart/2018/2/layout/IconVerticalSolidList"/>
    <dgm:cxn modelId="{4D727A74-F1D8-4233-A862-655415E4B06B}" srcId="{863E502E-FB79-4593-BEB3-38066309DBDF}" destId="{81E9AFB0-C636-405D-B02D-C6F1B145C206}" srcOrd="0" destOrd="0" parTransId="{2D43D7BF-BDA5-42E7-B1A3-B1CA286C5E7F}" sibTransId="{932C875B-EEEF-45F3-94E4-6A7390DA6DFA}"/>
    <dgm:cxn modelId="{FE0452A7-A55A-4539-BD5C-44BFF4F7C27E}" type="presOf" srcId="{863E502E-FB79-4593-BEB3-38066309DBDF}" destId="{AF92E831-A9FC-423F-A119-384D8FB1D54B}" srcOrd="0" destOrd="0" presId="urn:microsoft.com/office/officeart/2018/2/layout/IconVerticalSolidList"/>
    <dgm:cxn modelId="{DF1614CE-0E54-4119-AE13-7F0AAEE77654}" type="presOf" srcId="{1A864170-B57D-4DBB-BE23-D05015126937}" destId="{8BB869B6-5948-445B-B8D7-94ABFFC97F30}" srcOrd="0" destOrd="0" presId="urn:microsoft.com/office/officeart/2018/2/layout/IconVerticalSolidList"/>
    <dgm:cxn modelId="{DCC9C263-71A2-4403-B3D8-A51BD58E0D41}" srcId="{863E502E-FB79-4593-BEB3-38066309DBDF}" destId="{1A864170-B57D-4DBB-BE23-D05015126937}" srcOrd="7" destOrd="0" parTransId="{C5385605-9B74-4C06-A34F-5CD502027B15}" sibTransId="{8B0873D6-1449-428B-93D2-2FE2B1D16710}"/>
    <dgm:cxn modelId="{E2EA8527-277E-402D-B808-C2684D7C4B79}" srcId="{863E502E-FB79-4593-BEB3-38066309DBDF}" destId="{D36CAF7E-7FB2-4AC2-8F16-132A79C18E82}" srcOrd="4" destOrd="0" parTransId="{B84F2FAB-C214-45A6-A15C-B65B74C2F7E2}" sibTransId="{AB27205E-FA14-49F6-A411-18902F2E780E}"/>
    <dgm:cxn modelId="{8245B797-F92A-4325-989B-B5766B66CB7E}" srcId="{863E502E-FB79-4593-BEB3-38066309DBDF}" destId="{02BAF03B-944B-4A54-BCF7-ED1052FBCF60}" srcOrd="2" destOrd="0" parTransId="{E3C98F33-2A29-4FD8-8999-4037385B452A}" sibTransId="{98BC0B34-9DFC-43B7-8669-C3B7C98AE8FF}"/>
    <dgm:cxn modelId="{393E747F-FCA7-4507-932C-49296D07AC2B}" srcId="{863E502E-FB79-4593-BEB3-38066309DBDF}" destId="{60B66135-12BA-45A7-9666-251681D1201D}" srcOrd="3" destOrd="0" parTransId="{C640A1A7-08E5-4FFB-BF4C-A27C24DB9A4A}" sibTransId="{96167577-4A71-413D-8953-6B2041DCC7C6}"/>
    <dgm:cxn modelId="{B4FC1F49-AD01-4C37-851B-1B9EF2955451}" srcId="{863E502E-FB79-4593-BEB3-38066309DBDF}" destId="{9B482398-7BA2-41CE-AC14-2D661BA2DC68}" srcOrd="5" destOrd="0" parTransId="{BBB766C5-3744-4A1A-88E9-6D302AB1B0AF}" sibTransId="{EE5A7B7A-FE04-4AEA-B637-EF224487B1A3}"/>
    <dgm:cxn modelId="{FEEDAB50-053B-4BCF-96B9-6502FF3FFB9C}" type="presOf" srcId="{81E9AFB0-C636-405D-B02D-C6F1B145C206}" destId="{6884EB65-6D14-4B19-9DDD-6FCE31A235E1}" srcOrd="0" destOrd="0" presId="urn:microsoft.com/office/officeart/2018/2/layout/IconVerticalSolidList"/>
    <dgm:cxn modelId="{55EE8A6C-1D13-471F-AE5F-54228ACBBA59}" type="presOf" srcId="{74C15FDB-98CF-4869-A330-4758ABACAB62}" destId="{1BEAB2D6-9403-494C-9944-D9B59D32E0E0}" srcOrd="0" destOrd="0" presId="urn:microsoft.com/office/officeart/2018/2/layout/IconVerticalSolidList"/>
    <dgm:cxn modelId="{BD557E26-30D0-49C1-9A5E-03C70E3A6107}" type="presOf" srcId="{60B66135-12BA-45A7-9666-251681D1201D}" destId="{D22E8072-5621-4D7C-98FB-1A54BBA38899}" srcOrd="0" destOrd="0" presId="urn:microsoft.com/office/officeart/2018/2/layout/IconVerticalSolidList"/>
    <dgm:cxn modelId="{60857986-709B-4F41-8B24-9A698F883506}" type="presOf" srcId="{02BAF03B-944B-4A54-BCF7-ED1052FBCF60}" destId="{1336328D-ECF1-4F8B-AD3E-2FA5F848DB4C}" srcOrd="0" destOrd="0" presId="urn:microsoft.com/office/officeart/2018/2/layout/IconVerticalSolidList"/>
    <dgm:cxn modelId="{EDDF688B-6EA4-468E-981D-AE0251CEA5EC}" type="presOf" srcId="{9B482398-7BA2-41CE-AC14-2D661BA2DC68}" destId="{B483524F-8ABD-42E8-94BE-CBC3BDE2B5A2}" srcOrd="0" destOrd="0" presId="urn:microsoft.com/office/officeart/2018/2/layout/IconVerticalSolidList"/>
    <dgm:cxn modelId="{7217651D-660C-49AF-AB57-144DCFD7E089}" type="presOf" srcId="{B977F2BD-943F-4D52-A8E8-6F574318A49B}" destId="{F04E4680-DB18-415B-8B8D-D590BF8E7867}" srcOrd="0" destOrd="0" presId="urn:microsoft.com/office/officeart/2018/2/layout/IconVerticalSolidList"/>
    <dgm:cxn modelId="{ED9F56AF-7D6B-4D99-9B58-FD08516028C6}" type="presParOf" srcId="{AF92E831-A9FC-423F-A119-384D8FB1D54B}" destId="{FB0F0163-639D-4C1D-8258-9346D181E21E}" srcOrd="0" destOrd="0" presId="urn:microsoft.com/office/officeart/2018/2/layout/IconVerticalSolidList"/>
    <dgm:cxn modelId="{37EA8C78-8EAD-4B2A-A86B-20B2CF3F87FC}" type="presParOf" srcId="{FB0F0163-639D-4C1D-8258-9346D181E21E}" destId="{F1898EDF-4711-4DE4-A101-B3CDA6403D82}" srcOrd="0" destOrd="0" presId="urn:microsoft.com/office/officeart/2018/2/layout/IconVerticalSolidList"/>
    <dgm:cxn modelId="{824F2FF0-8622-47BE-8433-1682BBFFCED5}" type="presParOf" srcId="{FB0F0163-639D-4C1D-8258-9346D181E21E}" destId="{F1CC6F8E-20EF-483E-B90F-891FD3E89B25}" srcOrd="1" destOrd="0" presId="urn:microsoft.com/office/officeart/2018/2/layout/IconVerticalSolidList"/>
    <dgm:cxn modelId="{73B836AB-11BF-45A6-BAC8-FC89BEB08AE9}" type="presParOf" srcId="{FB0F0163-639D-4C1D-8258-9346D181E21E}" destId="{FD851DFB-DFA6-4DCD-8E9D-722CBB6F4FDF}" srcOrd="2" destOrd="0" presId="urn:microsoft.com/office/officeart/2018/2/layout/IconVerticalSolidList"/>
    <dgm:cxn modelId="{3C195BB5-82F8-467E-8369-2CDB86203363}" type="presParOf" srcId="{FB0F0163-639D-4C1D-8258-9346D181E21E}" destId="{6884EB65-6D14-4B19-9DDD-6FCE31A235E1}" srcOrd="3" destOrd="0" presId="urn:microsoft.com/office/officeart/2018/2/layout/IconVerticalSolidList"/>
    <dgm:cxn modelId="{AE398B79-C0FB-4433-A176-8ED2E1E41B21}" type="presParOf" srcId="{AF92E831-A9FC-423F-A119-384D8FB1D54B}" destId="{C88AD8D7-6AFB-4D30-A2EA-01EBE59497F3}" srcOrd="1" destOrd="0" presId="urn:microsoft.com/office/officeart/2018/2/layout/IconVerticalSolidList"/>
    <dgm:cxn modelId="{90E42A5C-B541-443E-8D16-275A4E25493F}" type="presParOf" srcId="{AF92E831-A9FC-423F-A119-384D8FB1D54B}" destId="{DC0EFB75-EFBA-4F9E-9123-17519DFA110B}" srcOrd="2" destOrd="0" presId="urn:microsoft.com/office/officeart/2018/2/layout/IconVerticalSolidList"/>
    <dgm:cxn modelId="{74648DFF-6F68-4FF3-9A8D-C453C563E687}" type="presParOf" srcId="{DC0EFB75-EFBA-4F9E-9123-17519DFA110B}" destId="{ED30917D-BE64-491C-B8FE-9E91A149E990}" srcOrd="0" destOrd="0" presId="urn:microsoft.com/office/officeart/2018/2/layout/IconVerticalSolidList"/>
    <dgm:cxn modelId="{52CAF6C1-90E8-4AF1-AC2C-89A1D680E6B4}" type="presParOf" srcId="{DC0EFB75-EFBA-4F9E-9123-17519DFA110B}" destId="{C5F70B0C-F057-48AD-AD5A-96771D019808}" srcOrd="1" destOrd="0" presId="urn:microsoft.com/office/officeart/2018/2/layout/IconVerticalSolidList"/>
    <dgm:cxn modelId="{081B5795-BB6A-43A2-A046-77BB1B9F688D}" type="presParOf" srcId="{DC0EFB75-EFBA-4F9E-9123-17519DFA110B}" destId="{E43C38B4-8001-4BE1-8646-7044EA8BEFF7}" srcOrd="2" destOrd="0" presId="urn:microsoft.com/office/officeart/2018/2/layout/IconVerticalSolidList"/>
    <dgm:cxn modelId="{8A178775-CC6A-40C7-B978-0C7125232115}" type="presParOf" srcId="{DC0EFB75-EFBA-4F9E-9123-17519DFA110B}" destId="{F04E4680-DB18-415B-8B8D-D590BF8E7867}" srcOrd="3" destOrd="0" presId="urn:microsoft.com/office/officeart/2018/2/layout/IconVerticalSolidList"/>
    <dgm:cxn modelId="{B5F7E52D-A28C-4C8E-8279-2409F117C927}" type="presParOf" srcId="{AF92E831-A9FC-423F-A119-384D8FB1D54B}" destId="{4599EEFD-099C-4069-827C-9631C3CD1A05}" srcOrd="3" destOrd="0" presId="urn:microsoft.com/office/officeart/2018/2/layout/IconVerticalSolidList"/>
    <dgm:cxn modelId="{063782EE-CFEF-4A6B-993C-377EDE438C38}" type="presParOf" srcId="{AF92E831-A9FC-423F-A119-384D8FB1D54B}" destId="{9BC8AA71-F266-49A2-8EAD-5385D93B30A7}" srcOrd="4" destOrd="0" presId="urn:microsoft.com/office/officeart/2018/2/layout/IconVerticalSolidList"/>
    <dgm:cxn modelId="{7CBF6550-3E69-49D8-9CF1-BA87E8C2205A}" type="presParOf" srcId="{9BC8AA71-F266-49A2-8EAD-5385D93B30A7}" destId="{74433D0E-EB99-46A9-907C-DB6DF9B7F51B}" srcOrd="0" destOrd="0" presId="urn:microsoft.com/office/officeart/2018/2/layout/IconVerticalSolidList"/>
    <dgm:cxn modelId="{50607D66-5FE0-4CEB-83C4-E767B41CC261}" type="presParOf" srcId="{9BC8AA71-F266-49A2-8EAD-5385D93B30A7}" destId="{6F3052CD-CD00-4C4B-A434-0D4A6259EB39}" srcOrd="1" destOrd="0" presId="urn:microsoft.com/office/officeart/2018/2/layout/IconVerticalSolidList"/>
    <dgm:cxn modelId="{20D04A79-3144-4659-8F66-9E0437CDE762}" type="presParOf" srcId="{9BC8AA71-F266-49A2-8EAD-5385D93B30A7}" destId="{C21DA34D-CC59-4EDC-9C65-19126530A845}" srcOrd="2" destOrd="0" presId="urn:microsoft.com/office/officeart/2018/2/layout/IconVerticalSolidList"/>
    <dgm:cxn modelId="{3073C052-1B67-43B8-87BE-8DD08EB5E183}" type="presParOf" srcId="{9BC8AA71-F266-49A2-8EAD-5385D93B30A7}" destId="{1336328D-ECF1-4F8B-AD3E-2FA5F848DB4C}" srcOrd="3" destOrd="0" presId="urn:microsoft.com/office/officeart/2018/2/layout/IconVerticalSolidList"/>
    <dgm:cxn modelId="{4F9C416B-5930-44FE-880B-6AC195D9664F}" type="presParOf" srcId="{AF92E831-A9FC-423F-A119-384D8FB1D54B}" destId="{8D511414-D9E5-41B3-8D8A-015E4F178CED}" srcOrd="5" destOrd="0" presId="urn:microsoft.com/office/officeart/2018/2/layout/IconVerticalSolidList"/>
    <dgm:cxn modelId="{00D7FB80-9E87-4D39-9B2D-A66681BF8384}" type="presParOf" srcId="{AF92E831-A9FC-423F-A119-384D8FB1D54B}" destId="{471DBFAA-CA32-4DFA-86DA-D77188722473}" srcOrd="6" destOrd="0" presId="urn:microsoft.com/office/officeart/2018/2/layout/IconVerticalSolidList"/>
    <dgm:cxn modelId="{CA2F9C68-C8A6-4266-ACB3-804199BA2F98}" type="presParOf" srcId="{471DBFAA-CA32-4DFA-86DA-D77188722473}" destId="{B117F42B-E70E-48FE-A06A-CB7C7479FF8E}" srcOrd="0" destOrd="0" presId="urn:microsoft.com/office/officeart/2018/2/layout/IconVerticalSolidList"/>
    <dgm:cxn modelId="{41F4BE9E-CA88-4175-B608-65C22C3620EA}" type="presParOf" srcId="{471DBFAA-CA32-4DFA-86DA-D77188722473}" destId="{6C22E50D-5F3A-4559-AFC0-C8E59950D31C}" srcOrd="1" destOrd="0" presId="urn:microsoft.com/office/officeart/2018/2/layout/IconVerticalSolidList"/>
    <dgm:cxn modelId="{E11847D9-8F0B-4544-8674-A67CACC98CC1}" type="presParOf" srcId="{471DBFAA-CA32-4DFA-86DA-D77188722473}" destId="{7C2742DE-25BD-495D-A7BE-9CEDD0C37F35}" srcOrd="2" destOrd="0" presId="urn:microsoft.com/office/officeart/2018/2/layout/IconVerticalSolidList"/>
    <dgm:cxn modelId="{03B70D03-31CC-483D-9C42-2CA9E6988666}" type="presParOf" srcId="{471DBFAA-CA32-4DFA-86DA-D77188722473}" destId="{D22E8072-5621-4D7C-98FB-1A54BBA38899}" srcOrd="3" destOrd="0" presId="urn:microsoft.com/office/officeart/2018/2/layout/IconVerticalSolidList"/>
    <dgm:cxn modelId="{51D3C70E-FF5E-4AFA-BB31-F4E0F5EF228A}" type="presParOf" srcId="{AF92E831-A9FC-423F-A119-384D8FB1D54B}" destId="{2005A475-F2DA-4FBB-BEB3-DEE81951F58C}" srcOrd="7" destOrd="0" presId="urn:microsoft.com/office/officeart/2018/2/layout/IconVerticalSolidList"/>
    <dgm:cxn modelId="{6B337A73-F7E3-474F-979D-2EB130393B32}" type="presParOf" srcId="{AF92E831-A9FC-423F-A119-384D8FB1D54B}" destId="{8E86071C-C1E6-4E03-AEA4-CA5A3D8DE656}" srcOrd="8" destOrd="0" presId="urn:microsoft.com/office/officeart/2018/2/layout/IconVerticalSolidList"/>
    <dgm:cxn modelId="{433F2DB9-6F60-4CE7-9739-4867D109618A}" type="presParOf" srcId="{8E86071C-C1E6-4E03-AEA4-CA5A3D8DE656}" destId="{27CF28BF-03F3-484F-8212-0B22805F08EB}" srcOrd="0" destOrd="0" presId="urn:microsoft.com/office/officeart/2018/2/layout/IconVerticalSolidList"/>
    <dgm:cxn modelId="{D494CC9D-E33E-447E-A33E-FC54DD5667C4}" type="presParOf" srcId="{8E86071C-C1E6-4E03-AEA4-CA5A3D8DE656}" destId="{020D0C6A-E29F-4D44-B204-D8DE1D4D6FB8}" srcOrd="1" destOrd="0" presId="urn:microsoft.com/office/officeart/2018/2/layout/IconVerticalSolidList"/>
    <dgm:cxn modelId="{0C4B31D5-4A8A-4A7A-91A7-75C7918B80D5}" type="presParOf" srcId="{8E86071C-C1E6-4E03-AEA4-CA5A3D8DE656}" destId="{CA158AC4-65FB-4359-827E-ABB74D9883F3}" srcOrd="2" destOrd="0" presId="urn:microsoft.com/office/officeart/2018/2/layout/IconVerticalSolidList"/>
    <dgm:cxn modelId="{3302D5C2-83E0-42AC-87DB-EBE6792D3F94}" type="presParOf" srcId="{8E86071C-C1E6-4E03-AEA4-CA5A3D8DE656}" destId="{5525D5B2-A3C7-4FC1-9C98-2CDC89619D37}" srcOrd="3" destOrd="0" presId="urn:microsoft.com/office/officeart/2018/2/layout/IconVerticalSolidList"/>
    <dgm:cxn modelId="{F577CD6D-78DA-4FBF-9F19-A33D6A455CCB}" type="presParOf" srcId="{AF92E831-A9FC-423F-A119-384D8FB1D54B}" destId="{6F6366F3-39E6-46C0-BEC8-77535080C77B}" srcOrd="9" destOrd="0" presId="urn:microsoft.com/office/officeart/2018/2/layout/IconVerticalSolidList"/>
    <dgm:cxn modelId="{B2D1C7D2-C132-4798-AE69-5878C8436982}" type="presParOf" srcId="{AF92E831-A9FC-423F-A119-384D8FB1D54B}" destId="{ACFFCC65-8316-46C8-9D41-284B759FE2D8}" srcOrd="10" destOrd="0" presId="urn:microsoft.com/office/officeart/2018/2/layout/IconVerticalSolidList"/>
    <dgm:cxn modelId="{4F85AD13-301E-4006-B01D-C4904A65A08F}" type="presParOf" srcId="{ACFFCC65-8316-46C8-9D41-284B759FE2D8}" destId="{AFBDDF00-3D4E-41D9-963E-EF09300D6714}" srcOrd="0" destOrd="0" presId="urn:microsoft.com/office/officeart/2018/2/layout/IconVerticalSolidList"/>
    <dgm:cxn modelId="{3B03A9EA-24F3-4E53-8E7F-6564B40724D4}" type="presParOf" srcId="{ACFFCC65-8316-46C8-9D41-284B759FE2D8}" destId="{D8F15AE7-2F3E-4FBC-A561-6B11338A9F89}" srcOrd="1" destOrd="0" presId="urn:microsoft.com/office/officeart/2018/2/layout/IconVerticalSolidList"/>
    <dgm:cxn modelId="{EDAE0563-61B3-46CE-BAE8-D592F2C63633}" type="presParOf" srcId="{ACFFCC65-8316-46C8-9D41-284B759FE2D8}" destId="{3E6A348B-2B46-46CB-A67F-0EEBD933426A}" srcOrd="2" destOrd="0" presId="urn:microsoft.com/office/officeart/2018/2/layout/IconVerticalSolidList"/>
    <dgm:cxn modelId="{9B19D765-A504-4974-9BE7-1FE469ECD467}" type="presParOf" srcId="{ACFFCC65-8316-46C8-9D41-284B759FE2D8}" destId="{B483524F-8ABD-42E8-94BE-CBC3BDE2B5A2}" srcOrd="3" destOrd="0" presId="urn:microsoft.com/office/officeart/2018/2/layout/IconVerticalSolidList"/>
    <dgm:cxn modelId="{2E6A9105-5DE8-489E-B50C-C2EA9FE19503}" type="presParOf" srcId="{AF92E831-A9FC-423F-A119-384D8FB1D54B}" destId="{B10E98FE-E210-4666-84AA-CAD1F9B9EBCB}" srcOrd="11" destOrd="0" presId="urn:microsoft.com/office/officeart/2018/2/layout/IconVerticalSolidList"/>
    <dgm:cxn modelId="{F5E85E83-F99D-430B-8252-8A3CC3082538}" type="presParOf" srcId="{AF92E831-A9FC-423F-A119-384D8FB1D54B}" destId="{E2888063-A839-4C68-BCFF-658D19C5B1EB}" srcOrd="12" destOrd="0" presId="urn:microsoft.com/office/officeart/2018/2/layout/IconVerticalSolidList"/>
    <dgm:cxn modelId="{98AD355C-5117-409B-A6B6-13BED52EBB10}" type="presParOf" srcId="{E2888063-A839-4C68-BCFF-658D19C5B1EB}" destId="{ED3FFBED-E6E8-4CB4-9B3A-93EBB1D4C404}" srcOrd="0" destOrd="0" presId="urn:microsoft.com/office/officeart/2018/2/layout/IconVerticalSolidList"/>
    <dgm:cxn modelId="{FC5812E6-B0C8-49F1-B755-B58B61C5C61D}" type="presParOf" srcId="{E2888063-A839-4C68-BCFF-658D19C5B1EB}" destId="{270822A6-02EC-46BD-8EF2-0C673B972DCE}" srcOrd="1" destOrd="0" presId="urn:microsoft.com/office/officeart/2018/2/layout/IconVerticalSolidList"/>
    <dgm:cxn modelId="{521BCDA3-8CA9-48AC-9930-420C5DCA4A55}" type="presParOf" srcId="{E2888063-A839-4C68-BCFF-658D19C5B1EB}" destId="{ECFC89DF-A7A9-49F7-894C-D6ED9CD2D074}" srcOrd="2" destOrd="0" presId="urn:microsoft.com/office/officeart/2018/2/layout/IconVerticalSolidList"/>
    <dgm:cxn modelId="{0EBC0C96-CD7D-483C-B50F-D89F72289718}" type="presParOf" srcId="{E2888063-A839-4C68-BCFF-658D19C5B1EB}" destId="{1BEAB2D6-9403-494C-9944-D9B59D32E0E0}" srcOrd="3" destOrd="0" presId="urn:microsoft.com/office/officeart/2018/2/layout/IconVerticalSolidList"/>
    <dgm:cxn modelId="{0F38E1BC-D63C-4172-8BFC-E4E42A65D46E}" type="presParOf" srcId="{AF92E831-A9FC-423F-A119-384D8FB1D54B}" destId="{7D865F05-75A2-4277-B761-79DF797D1850}" srcOrd="13" destOrd="0" presId="urn:microsoft.com/office/officeart/2018/2/layout/IconVerticalSolidList"/>
    <dgm:cxn modelId="{7E840114-42FA-4339-9C49-4BDB05FA5E4F}" type="presParOf" srcId="{AF92E831-A9FC-423F-A119-384D8FB1D54B}" destId="{4E0BEB5C-0CE6-4DD0-8758-FBB480B86762}" srcOrd="14" destOrd="0" presId="urn:microsoft.com/office/officeart/2018/2/layout/IconVerticalSolidList"/>
    <dgm:cxn modelId="{8683B63F-1CD7-47ED-9A03-1EF64896936E}" type="presParOf" srcId="{4E0BEB5C-0CE6-4DD0-8758-FBB480B86762}" destId="{D2D5557F-03CF-4303-A59C-9AA28A6853C8}" srcOrd="0" destOrd="0" presId="urn:microsoft.com/office/officeart/2018/2/layout/IconVerticalSolidList"/>
    <dgm:cxn modelId="{60A9777A-0393-4587-92BD-AEF787B8A82E}" type="presParOf" srcId="{4E0BEB5C-0CE6-4DD0-8758-FBB480B86762}" destId="{F84A0748-17CB-44E6-865F-C8D5E0E03BC6}" srcOrd="1" destOrd="0" presId="urn:microsoft.com/office/officeart/2018/2/layout/IconVerticalSolidList"/>
    <dgm:cxn modelId="{A22A6AE8-ABFA-4681-98C0-A8792715FF46}" type="presParOf" srcId="{4E0BEB5C-0CE6-4DD0-8758-FBB480B86762}" destId="{365E57E9-B79D-4B63-8616-A6F70CE9775D}" srcOrd="2" destOrd="0" presId="urn:microsoft.com/office/officeart/2018/2/layout/IconVerticalSolidList"/>
    <dgm:cxn modelId="{E8A1ED91-4A3F-4A9E-A259-D3C4FA3FD37D}" type="presParOf" srcId="{4E0BEB5C-0CE6-4DD0-8758-FBB480B86762}" destId="{8BB869B6-5948-445B-B8D7-94ABFFC97F30}"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98EDF-4711-4DE4-A101-B3CDA6403D82}">
      <dsp:nvSpPr>
        <dsp:cNvPr id="0" name=""/>
        <dsp:cNvSpPr/>
      </dsp:nvSpPr>
      <dsp:spPr>
        <a:xfrm>
          <a:off x="0" y="718"/>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CC6F8E-20EF-483E-B90F-891FD3E89B25}">
      <dsp:nvSpPr>
        <dsp:cNvPr id="0" name=""/>
        <dsp:cNvSpPr/>
      </dsp:nvSpPr>
      <dsp:spPr>
        <a:xfrm>
          <a:off x="182554" y="136502"/>
          <a:ext cx="331917" cy="3319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884EB65-6D14-4B19-9DDD-6FCE31A235E1}">
      <dsp:nvSpPr>
        <dsp:cNvPr id="0" name=""/>
        <dsp:cNvSpPr/>
      </dsp:nvSpPr>
      <dsp:spPr>
        <a:xfrm>
          <a:off x="697026" y="718"/>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GB" sz="1600" kern="1200"/>
            <a:t>Mental wellbeing </a:t>
          </a:r>
          <a:endParaRPr lang="en-US" sz="1600" kern="1200"/>
        </a:p>
      </dsp:txBody>
      <dsp:txXfrm>
        <a:off x="697026" y="718"/>
        <a:ext cx="4188176" cy="603486"/>
      </dsp:txXfrm>
    </dsp:sp>
    <dsp:sp modelId="{ED30917D-BE64-491C-B8FE-9E91A149E990}">
      <dsp:nvSpPr>
        <dsp:cNvPr id="0" name=""/>
        <dsp:cNvSpPr/>
      </dsp:nvSpPr>
      <dsp:spPr>
        <a:xfrm>
          <a:off x="0" y="755076"/>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F70B0C-F057-48AD-AD5A-96771D019808}">
      <dsp:nvSpPr>
        <dsp:cNvPr id="0" name=""/>
        <dsp:cNvSpPr/>
      </dsp:nvSpPr>
      <dsp:spPr>
        <a:xfrm>
          <a:off x="182554" y="890860"/>
          <a:ext cx="331917" cy="3319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04E4680-DB18-415B-8B8D-D590BF8E7867}">
      <dsp:nvSpPr>
        <dsp:cNvPr id="0" name=""/>
        <dsp:cNvSpPr/>
      </dsp:nvSpPr>
      <dsp:spPr>
        <a:xfrm>
          <a:off x="697026" y="755076"/>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GB" sz="1600" b="0" kern="1200" dirty="0"/>
            <a:t>Internet safety and harms </a:t>
          </a:r>
          <a:endParaRPr lang="en-US" sz="1600" b="0" kern="1200" dirty="0"/>
        </a:p>
      </dsp:txBody>
      <dsp:txXfrm>
        <a:off x="697026" y="755076"/>
        <a:ext cx="4188176" cy="603486"/>
      </dsp:txXfrm>
    </dsp:sp>
    <dsp:sp modelId="{74433D0E-EB99-46A9-907C-DB6DF9B7F51B}">
      <dsp:nvSpPr>
        <dsp:cNvPr id="0" name=""/>
        <dsp:cNvSpPr/>
      </dsp:nvSpPr>
      <dsp:spPr>
        <a:xfrm>
          <a:off x="0" y="1509433"/>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3052CD-CD00-4C4B-A434-0D4A6259EB39}">
      <dsp:nvSpPr>
        <dsp:cNvPr id="0" name=""/>
        <dsp:cNvSpPr/>
      </dsp:nvSpPr>
      <dsp:spPr>
        <a:xfrm>
          <a:off x="182554" y="1645217"/>
          <a:ext cx="331917" cy="3319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36328D-ECF1-4F8B-AD3E-2FA5F848DB4C}">
      <dsp:nvSpPr>
        <dsp:cNvPr id="0" name=""/>
        <dsp:cNvSpPr/>
      </dsp:nvSpPr>
      <dsp:spPr>
        <a:xfrm>
          <a:off x="697026" y="1509433"/>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GB" sz="1600" kern="1200"/>
            <a:t>Physical health and fitness</a:t>
          </a:r>
          <a:endParaRPr lang="en-US" sz="1600" kern="1200"/>
        </a:p>
      </dsp:txBody>
      <dsp:txXfrm>
        <a:off x="697026" y="1509433"/>
        <a:ext cx="4188176" cy="603486"/>
      </dsp:txXfrm>
    </dsp:sp>
    <dsp:sp modelId="{B117F42B-E70E-48FE-A06A-CB7C7479FF8E}">
      <dsp:nvSpPr>
        <dsp:cNvPr id="0" name=""/>
        <dsp:cNvSpPr/>
      </dsp:nvSpPr>
      <dsp:spPr>
        <a:xfrm>
          <a:off x="0" y="2263791"/>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22E50D-5F3A-4559-AFC0-C8E59950D31C}">
      <dsp:nvSpPr>
        <dsp:cNvPr id="0" name=""/>
        <dsp:cNvSpPr/>
      </dsp:nvSpPr>
      <dsp:spPr>
        <a:xfrm>
          <a:off x="182554" y="2399575"/>
          <a:ext cx="331917" cy="3319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22E8072-5621-4D7C-98FB-1A54BBA38899}">
      <dsp:nvSpPr>
        <dsp:cNvPr id="0" name=""/>
        <dsp:cNvSpPr/>
      </dsp:nvSpPr>
      <dsp:spPr>
        <a:xfrm>
          <a:off x="697026" y="2263791"/>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GB" sz="1600" kern="1200"/>
            <a:t>Healthy eating </a:t>
          </a:r>
          <a:endParaRPr lang="en-US" sz="1600" kern="1200"/>
        </a:p>
      </dsp:txBody>
      <dsp:txXfrm>
        <a:off x="697026" y="2263791"/>
        <a:ext cx="4188176" cy="603486"/>
      </dsp:txXfrm>
    </dsp:sp>
    <dsp:sp modelId="{27CF28BF-03F3-484F-8212-0B22805F08EB}">
      <dsp:nvSpPr>
        <dsp:cNvPr id="0" name=""/>
        <dsp:cNvSpPr/>
      </dsp:nvSpPr>
      <dsp:spPr>
        <a:xfrm>
          <a:off x="0" y="3018148"/>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0D0C6A-E29F-4D44-B204-D8DE1D4D6FB8}">
      <dsp:nvSpPr>
        <dsp:cNvPr id="0" name=""/>
        <dsp:cNvSpPr/>
      </dsp:nvSpPr>
      <dsp:spPr>
        <a:xfrm>
          <a:off x="182554" y="3153933"/>
          <a:ext cx="331917" cy="3319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525D5B2-A3C7-4FC1-9C98-2CDC89619D37}">
      <dsp:nvSpPr>
        <dsp:cNvPr id="0" name=""/>
        <dsp:cNvSpPr/>
      </dsp:nvSpPr>
      <dsp:spPr>
        <a:xfrm>
          <a:off x="697026" y="3018148"/>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GB" sz="1600" kern="1200"/>
            <a:t>Drugs, alcohol and tobacco</a:t>
          </a:r>
          <a:endParaRPr lang="en-US" sz="1600" kern="1200"/>
        </a:p>
      </dsp:txBody>
      <dsp:txXfrm>
        <a:off x="697026" y="3018148"/>
        <a:ext cx="4188176" cy="603486"/>
      </dsp:txXfrm>
    </dsp:sp>
    <dsp:sp modelId="{AFBDDF00-3D4E-41D9-963E-EF09300D6714}">
      <dsp:nvSpPr>
        <dsp:cNvPr id="0" name=""/>
        <dsp:cNvSpPr/>
      </dsp:nvSpPr>
      <dsp:spPr>
        <a:xfrm>
          <a:off x="0" y="3772506"/>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F15AE7-2F3E-4FBC-A561-6B11338A9F89}">
      <dsp:nvSpPr>
        <dsp:cNvPr id="0" name=""/>
        <dsp:cNvSpPr/>
      </dsp:nvSpPr>
      <dsp:spPr>
        <a:xfrm>
          <a:off x="182554" y="3908290"/>
          <a:ext cx="331917" cy="3319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483524F-8ABD-42E8-94BE-CBC3BDE2B5A2}">
      <dsp:nvSpPr>
        <dsp:cNvPr id="0" name=""/>
        <dsp:cNvSpPr/>
      </dsp:nvSpPr>
      <dsp:spPr>
        <a:xfrm>
          <a:off x="697026" y="3772506"/>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GB" sz="1600" kern="1200"/>
            <a:t>Health and prevention</a:t>
          </a:r>
          <a:endParaRPr lang="en-US" sz="1600" kern="1200"/>
        </a:p>
      </dsp:txBody>
      <dsp:txXfrm>
        <a:off x="697026" y="3772506"/>
        <a:ext cx="4188176" cy="603486"/>
      </dsp:txXfrm>
    </dsp:sp>
    <dsp:sp modelId="{ED3FFBED-E6E8-4CB4-9B3A-93EBB1D4C404}">
      <dsp:nvSpPr>
        <dsp:cNvPr id="0" name=""/>
        <dsp:cNvSpPr/>
      </dsp:nvSpPr>
      <dsp:spPr>
        <a:xfrm>
          <a:off x="0" y="4526863"/>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0822A6-02EC-46BD-8EF2-0C673B972DCE}">
      <dsp:nvSpPr>
        <dsp:cNvPr id="0" name=""/>
        <dsp:cNvSpPr/>
      </dsp:nvSpPr>
      <dsp:spPr>
        <a:xfrm>
          <a:off x="182554" y="4662648"/>
          <a:ext cx="331917" cy="331917"/>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BEAB2D6-9403-494C-9944-D9B59D32E0E0}">
      <dsp:nvSpPr>
        <dsp:cNvPr id="0" name=""/>
        <dsp:cNvSpPr/>
      </dsp:nvSpPr>
      <dsp:spPr>
        <a:xfrm>
          <a:off x="697026" y="4526863"/>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GB" sz="1600" kern="1200"/>
            <a:t>Basic first aid</a:t>
          </a:r>
          <a:endParaRPr lang="en-US" sz="1600" kern="1200"/>
        </a:p>
      </dsp:txBody>
      <dsp:txXfrm>
        <a:off x="697026" y="4526863"/>
        <a:ext cx="4188176" cy="603486"/>
      </dsp:txXfrm>
    </dsp:sp>
    <dsp:sp modelId="{D2D5557F-03CF-4303-A59C-9AA28A6853C8}">
      <dsp:nvSpPr>
        <dsp:cNvPr id="0" name=""/>
        <dsp:cNvSpPr/>
      </dsp:nvSpPr>
      <dsp:spPr>
        <a:xfrm>
          <a:off x="0" y="5281221"/>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4A0748-17CB-44E6-865F-C8D5E0E03BC6}">
      <dsp:nvSpPr>
        <dsp:cNvPr id="0" name=""/>
        <dsp:cNvSpPr/>
      </dsp:nvSpPr>
      <dsp:spPr>
        <a:xfrm>
          <a:off x="182554" y="5417005"/>
          <a:ext cx="331917" cy="331917"/>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B869B6-5948-445B-B8D7-94ABFFC97F30}">
      <dsp:nvSpPr>
        <dsp:cNvPr id="0" name=""/>
        <dsp:cNvSpPr/>
      </dsp:nvSpPr>
      <dsp:spPr>
        <a:xfrm>
          <a:off x="697026" y="5281221"/>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lvl="0" algn="l" defTabSz="711200">
            <a:lnSpc>
              <a:spcPct val="90000"/>
            </a:lnSpc>
            <a:spcBef>
              <a:spcPct val="0"/>
            </a:spcBef>
            <a:spcAft>
              <a:spcPct val="35000"/>
            </a:spcAft>
          </a:pPr>
          <a:r>
            <a:rPr lang="en-GB" sz="1600" b="0" kern="1200" dirty="0"/>
            <a:t>Changing adolescent body</a:t>
          </a:r>
          <a:endParaRPr lang="en-US" sz="1600" b="0" kern="1200" dirty="0"/>
        </a:p>
      </dsp:txBody>
      <dsp:txXfrm>
        <a:off x="697026" y="5281221"/>
        <a:ext cx="4188176" cy="60348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EC4296-5725-48AF-B30E-758EF5FB56C3}" type="datetimeFigureOut">
              <a:rPr lang="en-GB" smtClean="0"/>
              <a:t>03/12/2021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7EA981-9510-40A3-9E09-3AA120BAB402}" type="slidenum">
              <a:rPr lang="en-GB" smtClean="0"/>
              <a:t>‹#›</a:t>
            </a:fld>
            <a:endParaRPr lang="en-GB"/>
          </a:p>
        </p:txBody>
      </p:sp>
    </p:spTree>
    <p:extLst>
      <p:ext uri="{BB962C8B-B14F-4D97-AF65-F5344CB8AC3E}">
        <p14:creationId xmlns:p14="http://schemas.microsoft.com/office/powerpoint/2010/main" val="4037569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Thank you for viewing this power point. You are experts on your child and we are keen to share what is planned for our new programme of RSHE so you can be informed and share your views.</a:t>
            </a:r>
            <a:r>
              <a:rPr lang="en-GB" i="1" dirty="0"/>
              <a:t> </a:t>
            </a:r>
            <a:endParaRPr lang="en-GB" dirty="0"/>
          </a:p>
        </p:txBody>
      </p:sp>
      <p:sp>
        <p:nvSpPr>
          <p:cNvPr id="4" name="Slide Number Placeholder 3"/>
          <p:cNvSpPr>
            <a:spLocks noGrp="1"/>
          </p:cNvSpPr>
          <p:nvPr>
            <p:ph type="sldNum" sz="quarter" idx="10"/>
          </p:nvPr>
        </p:nvSpPr>
        <p:spPr/>
        <p:txBody>
          <a:bodyPr/>
          <a:lstStyle/>
          <a:p>
            <a:fld id="{CD523BB3-1E9E-4BF4-9B76-41707D845C62}" type="slidenum">
              <a:rPr lang="en-GB" smtClean="0"/>
              <a:t>1</a:t>
            </a:fld>
            <a:endParaRPr lang="en-GB"/>
          </a:p>
        </p:txBody>
      </p:sp>
    </p:spTree>
    <p:extLst>
      <p:ext uri="{BB962C8B-B14F-4D97-AF65-F5344CB8AC3E}">
        <p14:creationId xmlns:p14="http://schemas.microsoft.com/office/powerpoint/2010/main" val="2455523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7EA981-9510-40A3-9E09-3AA120BAB402}" type="slidenum">
              <a:rPr lang="en-GB" smtClean="0"/>
              <a:t>12</a:t>
            </a:fld>
            <a:endParaRPr lang="en-GB"/>
          </a:p>
        </p:txBody>
      </p:sp>
    </p:spTree>
    <p:extLst>
      <p:ext uri="{BB962C8B-B14F-4D97-AF65-F5344CB8AC3E}">
        <p14:creationId xmlns:p14="http://schemas.microsoft.com/office/powerpoint/2010/main" val="2185414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Discuss any other factors relevant to the approach or delivery of RSE teaching at the school. For example, sensitive to faith perspectives</a:t>
            </a:r>
            <a:endParaRPr lang="en-GB" i="0" dirty="0"/>
          </a:p>
        </p:txBody>
      </p:sp>
      <p:sp>
        <p:nvSpPr>
          <p:cNvPr id="4" name="Slide Number Placeholder 3"/>
          <p:cNvSpPr>
            <a:spLocks noGrp="1"/>
          </p:cNvSpPr>
          <p:nvPr>
            <p:ph type="sldNum" sz="quarter" idx="10"/>
          </p:nvPr>
        </p:nvSpPr>
        <p:spPr/>
        <p:txBody>
          <a:bodyPr/>
          <a:lstStyle/>
          <a:p>
            <a:fld id="{CD523BB3-1E9E-4BF4-9B76-41707D845C62}" type="slidenum">
              <a:rPr lang="en-GB" smtClean="0"/>
              <a:t>13</a:t>
            </a:fld>
            <a:endParaRPr lang="en-GB"/>
          </a:p>
        </p:txBody>
      </p:sp>
    </p:spTree>
    <p:extLst>
      <p:ext uri="{BB962C8B-B14F-4D97-AF65-F5344CB8AC3E}">
        <p14:creationId xmlns:p14="http://schemas.microsoft.com/office/powerpoint/2010/main" val="2695781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dirty="0"/>
              <a:t>RSE will be taught according to statutory requirements, and inline with the ethos of the school and the framework of the school RSHE policy. It will be taught using inclusive resources in a non-judgemental way.  It is important that as a family you take the time to share your personal values, beliefs and attitudes as relevant to the topics and also to create strong channels of communication with your child as early as possible. </a:t>
            </a:r>
          </a:p>
          <a:p>
            <a:endParaRPr lang="en-GB" b="1" i="0" dirty="0"/>
          </a:p>
          <a:p>
            <a:endParaRPr lang="en-GB" b="0" i="1" dirty="0"/>
          </a:p>
        </p:txBody>
      </p:sp>
      <p:sp>
        <p:nvSpPr>
          <p:cNvPr id="4" name="Slide Number Placeholder 3"/>
          <p:cNvSpPr>
            <a:spLocks noGrp="1"/>
          </p:cNvSpPr>
          <p:nvPr>
            <p:ph type="sldNum" sz="quarter" idx="10"/>
          </p:nvPr>
        </p:nvSpPr>
        <p:spPr/>
        <p:txBody>
          <a:bodyPr/>
          <a:lstStyle/>
          <a:p>
            <a:fld id="{CD523BB3-1E9E-4BF4-9B76-41707D845C62}" type="slidenum">
              <a:rPr lang="en-GB" smtClean="0"/>
              <a:t>14</a:t>
            </a:fld>
            <a:endParaRPr lang="en-GB"/>
          </a:p>
        </p:txBody>
      </p:sp>
    </p:spTree>
    <p:extLst>
      <p:ext uri="{BB962C8B-B14F-4D97-AF65-F5344CB8AC3E}">
        <p14:creationId xmlns:p14="http://schemas.microsoft.com/office/powerpoint/2010/main" val="966955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Parents have the right to request that their child be withdrawn from some or all of sex education delivered as part of statutory RSE, but not from sex education taught as part of the national curriculum for science.</a:t>
            </a:r>
          </a:p>
        </p:txBody>
      </p:sp>
      <p:sp>
        <p:nvSpPr>
          <p:cNvPr id="4" name="Slide Number Placeholder 3"/>
          <p:cNvSpPr>
            <a:spLocks noGrp="1"/>
          </p:cNvSpPr>
          <p:nvPr>
            <p:ph type="sldNum" sz="quarter" idx="5"/>
          </p:nvPr>
        </p:nvSpPr>
        <p:spPr/>
        <p:txBody>
          <a:bodyPr/>
          <a:lstStyle/>
          <a:p>
            <a:fld id="{40F18AEF-E2FF-402B-BCEF-F3BA231B9166}" type="slidenum">
              <a:rPr lang="en-GB" smtClean="0"/>
              <a:t>15</a:t>
            </a:fld>
            <a:endParaRPr lang="en-GB"/>
          </a:p>
        </p:txBody>
      </p:sp>
    </p:spTree>
    <p:extLst>
      <p:ext uri="{BB962C8B-B14F-4D97-AF65-F5344CB8AC3E}">
        <p14:creationId xmlns:p14="http://schemas.microsoft.com/office/powerpoint/2010/main" val="23142660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10"/>
          </p:nvPr>
        </p:nvSpPr>
        <p:spPr/>
        <p:txBody>
          <a:bodyPr/>
          <a:lstStyle/>
          <a:p>
            <a:fld id="{CD523BB3-1E9E-4BF4-9B76-41707D845C62}" type="slidenum">
              <a:rPr lang="en-GB" smtClean="0"/>
              <a:t>17</a:t>
            </a:fld>
            <a:endParaRPr lang="en-GB"/>
          </a:p>
        </p:txBody>
      </p:sp>
    </p:spTree>
    <p:extLst>
      <p:ext uri="{BB962C8B-B14F-4D97-AF65-F5344CB8AC3E}">
        <p14:creationId xmlns:p14="http://schemas.microsoft.com/office/powerpoint/2010/main" val="4209822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You might be wondering why the government has decided to make the topics of relationships education, sex education and health education statutory for all schools. </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If you reflect on your own memory of relationships and sex education from when you were at school, it is likely that it was too little, too late and too biological. Not enough has changed to improve this today. The current guidance is 20 years out of date and a lot of has changed in that time. To help children and young people be safe, happy and healthy in the modern world, they need the information, values and skills, taught sensitively in an age and stage appropriate way to navigate the risks and take advantage of the opportunities available to them.</a:t>
            </a:r>
          </a:p>
          <a:p>
            <a:endParaRPr lang="en-GB" b="1" dirty="0"/>
          </a:p>
          <a:p>
            <a:r>
              <a:rPr lang="en-GB" b="1" dirty="0"/>
              <a:t>Research shows that effective teaching of relationships and sex education has a positive impact on children and young people. They are:</a:t>
            </a:r>
          </a:p>
          <a:p>
            <a:r>
              <a:rPr lang="en-GB" b="1" dirty="0"/>
              <a:t>More likely to report sexual abuse, delay first sex until they are ready, engage in consensual sex, use contraception and condoms and less likely to have unplanned pregnancy or sexually transmitted infection.</a:t>
            </a:r>
          </a:p>
          <a:p>
            <a:endParaRPr lang="en-GB" b="1" dirty="0"/>
          </a:p>
          <a:p>
            <a:r>
              <a:rPr lang="en-GB" b="1" dirty="0"/>
              <a:t>The top three preferred sources of sex education for young people are: school, parents and health professionals.</a:t>
            </a:r>
          </a:p>
          <a:p>
            <a:endParaRPr lang="en-GB" b="1" dirty="0"/>
          </a:p>
          <a:p>
            <a:endParaRPr lang="en-GB" b="1" dirty="0"/>
          </a:p>
          <a:p>
            <a:endParaRPr lang="en-GB" b="1" dirty="0"/>
          </a:p>
          <a:p>
            <a:r>
              <a:rPr lang="en-GB" b="1" dirty="0"/>
              <a:t>bring the new guidance int We are going to start by reminding ourselves about some of the things that our children/young people are exposed to...</a:t>
            </a:r>
          </a:p>
          <a:p>
            <a:r>
              <a:rPr lang="en-GB" b="1" dirty="0"/>
              <a:t>You may not have these magazine and computer games in your home, but your child may still see things like this in shops, other people’s homes etc.</a:t>
            </a:r>
          </a:p>
          <a:p>
            <a:endParaRPr lang="en-GB" b="1" dirty="0"/>
          </a:p>
          <a:p>
            <a:r>
              <a:rPr lang="en-GB" b="1" dirty="0"/>
              <a:t>From June 2019, u</a:t>
            </a:r>
            <a:r>
              <a:rPr lang="en-GB" sz="1200" b="0" i="0" u="none" strike="noStrike" kern="1200" dirty="0">
                <a:solidFill>
                  <a:schemeClr val="tx1"/>
                </a:solidFill>
                <a:effectLst/>
                <a:latin typeface="+mn-lt"/>
                <a:ea typeface="+mn-ea"/>
                <a:cs typeface="+mn-cs"/>
              </a:rPr>
              <a:t>nder new rules, British companies will no longer be able to create promotions that depict men and women engaged in gender-stereotypical activities, amid fears that such depictions are contributing to pay inequality and causing psychological harm.</a:t>
            </a:r>
          </a:p>
          <a:p>
            <a:r>
              <a:rPr lang="en-GB" sz="1200" b="0" i="0" u="none" strike="noStrike" kern="1200" dirty="0">
                <a:solidFill>
                  <a:schemeClr val="tx1"/>
                </a:solidFill>
                <a:effectLst/>
                <a:latin typeface="+mn-lt"/>
                <a:ea typeface="+mn-ea"/>
                <a:cs typeface="+mn-cs"/>
              </a:rPr>
              <a:t>Adverts will no longer be able to show a person failing to achieve a task specifically because of their gender, such as a man unable to change a nappy or a woman unable to do DIY/park a car.</a:t>
            </a:r>
          </a:p>
          <a:p>
            <a:r>
              <a:rPr lang="en-GB" sz="1200" b="0" i="0" u="none" strike="noStrike" kern="1200" dirty="0">
                <a:solidFill>
                  <a:schemeClr val="tx1"/>
                </a:solidFill>
                <a:effectLst/>
                <a:latin typeface="+mn-lt"/>
                <a:ea typeface="+mn-ea"/>
                <a:cs typeface="+mn-cs"/>
              </a:rPr>
              <a:t>The rules will also ban adverts that suggest that transforming your body will make you romantically successful, while also clarifying rules on the sexualisation of young women.</a:t>
            </a:r>
          </a:p>
          <a:p>
            <a:endParaRPr lang="en-GB" b="1" dirty="0"/>
          </a:p>
        </p:txBody>
      </p:sp>
      <p:sp>
        <p:nvSpPr>
          <p:cNvPr id="4" name="Slide Number Placeholder 3"/>
          <p:cNvSpPr>
            <a:spLocks noGrp="1"/>
          </p:cNvSpPr>
          <p:nvPr>
            <p:ph type="sldNum" sz="quarter" idx="10"/>
          </p:nvPr>
        </p:nvSpPr>
        <p:spPr/>
        <p:txBody>
          <a:bodyPr/>
          <a:lstStyle/>
          <a:p>
            <a:fld id="{CD523BB3-1E9E-4BF4-9B76-41707D845C62}" type="slidenum">
              <a:rPr lang="en-GB" smtClean="0"/>
              <a:t>2</a:t>
            </a:fld>
            <a:endParaRPr lang="en-GB"/>
          </a:p>
        </p:txBody>
      </p:sp>
    </p:spTree>
    <p:extLst>
      <p:ext uri="{BB962C8B-B14F-4D97-AF65-F5344CB8AC3E}">
        <p14:creationId xmlns:p14="http://schemas.microsoft.com/office/powerpoint/2010/main" val="2230697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7EA981-9510-40A3-9E09-3AA120BAB402}" type="slidenum">
              <a:rPr lang="en-GB" smtClean="0"/>
              <a:t>3</a:t>
            </a:fld>
            <a:endParaRPr lang="en-GB"/>
          </a:p>
        </p:txBody>
      </p:sp>
    </p:spTree>
    <p:extLst>
      <p:ext uri="{BB962C8B-B14F-4D97-AF65-F5344CB8AC3E}">
        <p14:creationId xmlns:p14="http://schemas.microsoft.com/office/powerpoint/2010/main" val="3378179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7EA981-9510-40A3-9E09-3AA120BAB402}" type="slidenum">
              <a:rPr lang="en-GB" smtClean="0"/>
              <a:t>4</a:t>
            </a:fld>
            <a:endParaRPr lang="en-GB"/>
          </a:p>
        </p:txBody>
      </p:sp>
    </p:spTree>
    <p:extLst>
      <p:ext uri="{BB962C8B-B14F-4D97-AF65-F5344CB8AC3E}">
        <p14:creationId xmlns:p14="http://schemas.microsoft.com/office/powerpoint/2010/main" val="33939324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From September 2020, all secondary schools in England will be required to teach a curriculum of relationships education. This includes:</a:t>
            </a:r>
          </a:p>
          <a:p>
            <a:pPr>
              <a:buFont typeface="Wingdings" panose="05000000000000000000" pitchFamily="2" charset="2"/>
              <a:buChar char="§"/>
            </a:pPr>
            <a:r>
              <a:rPr lang="en-GB" sz="1200" dirty="0"/>
              <a:t>Families </a:t>
            </a:r>
          </a:p>
          <a:p>
            <a:pPr>
              <a:buFont typeface="Wingdings" panose="05000000000000000000" pitchFamily="2" charset="2"/>
              <a:buChar char="§"/>
            </a:pPr>
            <a:r>
              <a:rPr lang="en-GB" sz="1200" dirty="0"/>
              <a:t>Respectful relationships, including friendships</a:t>
            </a:r>
          </a:p>
          <a:p>
            <a:pPr>
              <a:buFont typeface="Wingdings" panose="05000000000000000000" pitchFamily="2" charset="2"/>
              <a:buChar char="§"/>
            </a:pPr>
            <a:r>
              <a:rPr lang="en-GB" sz="1200" dirty="0"/>
              <a:t>Online and media</a:t>
            </a:r>
          </a:p>
          <a:p>
            <a:pPr>
              <a:buFont typeface="Wingdings" panose="05000000000000000000" pitchFamily="2" charset="2"/>
              <a:buChar char="§"/>
            </a:pPr>
            <a:r>
              <a:rPr lang="en-GB" sz="1200" dirty="0"/>
              <a:t>Being safe</a:t>
            </a:r>
          </a:p>
          <a:p>
            <a:pPr>
              <a:buFont typeface="Wingdings" panose="05000000000000000000" pitchFamily="2" charset="2"/>
              <a:buChar char="§"/>
            </a:pPr>
            <a:r>
              <a:rPr lang="en-GB" sz="1200" dirty="0"/>
              <a:t>Intimate and sexual relationships, including sexual health</a:t>
            </a:r>
          </a:p>
          <a:p>
            <a:endParaRPr lang="en-GB"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lumMod val="65000"/>
                    <a:lumOff val="35000"/>
                  </a:schemeClr>
                </a:solidFill>
                <a:latin typeface="Arial" panose="020B0604020202020204" pitchFamily="34" charset="0"/>
                <a:cs typeface="Arial" panose="020B0604020202020204" pitchFamily="34" charset="0"/>
              </a:rPr>
              <a:t>‘</a:t>
            </a:r>
            <a:r>
              <a:rPr lang="en-GB" sz="1200" dirty="0">
                <a:solidFill>
                  <a:schemeClr val="tx1">
                    <a:lumMod val="65000"/>
                    <a:lumOff val="35000"/>
                  </a:schemeClr>
                </a:solidFill>
                <a:latin typeface="Arial" panose="020B0604020202020204" pitchFamily="34" charset="0"/>
                <a:cs typeface="Arial" panose="020B0604020202020204" pitchFamily="34" charset="0"/>
              </a:rPr>
              <a:t>The aim of RSE is to give young people the information they need to help them develop healthy, nurturing relationships of all kinds. It should also cover contraception, developing intimate relationships and resisting pressure to have sex (and not applying pressure). It should teach what is acceptable and unacceptable behaviour in relationships. It should teach young people to understand human sexuality and to respect themselves and others’.  </a:t>
            </a:r>
          </a:p>
          <a:p>
            <a:endParaRPr lang="en-GB" i="1" dirty="0"/>
          </a:p>
          <a:p>
            <a:endParaRPr lang="en-GB" i="1" dirty="0"/>
          </a:p>
          <a:p>
            <a:r>
              <a:rPr lang="en-GB" i="1" dirty="0"/>
              <a:t>We are proud to have been teaching much of this already as part of our broad and balanced curriculum. The new guidance will not therefore require us to do lots more or much differently, but we are using it as an opportunity to build on our existing foundation of good teaching and learning and to make further improvements.</a:t>
            </a:r>
          </a:p>
          <a:p>
            <a:endParaRPr lang="en-GB" i="1" dirty="0"/>
          </a:p>
          <a:p>
            <a:r>
              <a:rPr lang="en-GB" i="1" dirty="0"/>
              <a:t>Our newly planned curriculum overview is available for you to see and we look forward to hearing your views on this.</a:t>
            </a:r>
          </a:p>
        </p:txBody>
      </p:sp>
      <p:sp>
        <p:nvSpPr>
          <p:cNvPr id="4" name="Slide Number Placeholder 3"/>
          <p:cNvSpPr>
            <a:spLocks noGrp="1"/>
          </p:cNvSpPr>
          <p:nvPr>
            <p:ph type="sldNum" sz="quarter" idx="10"/>
          </p:nvPr>
        </p:nvSpPr>
        <p:spPr/>
        <p:txBody>
          <a:bodyPr/>
          <a:lstStyle/>
          <a:p>
            <a:fld id="{CD523BB3-1E9E-4BF4-9B76-41707D845C62}" type="slidenum">
              <a:rPr lang="en-GB" smtClean="0"/>
              <a:t>5</a:t>
            </a:fld>
            <a:endParaRPr lang="en-GB"/>
          </a:p>
        </p:txBody>
      </p:sp>
    </p:spTree>
    <p:extLst>
      <p:ext uri="{BB962C8B-B14F-4D97-AF65-F5344CB8AC3E}">
        <p14:creationId xmlns:p14="http://schemas.microsoft.com/office/powerpoint/2010/main" val="3356035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Additionally, from September 2020 all schools in England will be required to teach a programme of Health Education. This includes:</a:t>
            </a:r>
          </a:p>
          <a:p>
            <a:endParaRPr lang="en-GB" dirty="0"/>
          </a:p>
          <a:p>
            <a:endParaRPr lang="en-GB" dirty="0"/>
          </a:p>
          <a:p>
            <a:r>
              <a:rPr lang="en-GB" dirty="0"/>
              <a:t>As well as being listed as an explicit topic, mental wellbeing will form an integral part of many of the lessons.</a:t>
            </a:r>
          </a:p>
          <a:p>
            <a:endParaRPr lang="en-GB" dirty="0"/>
          </a:p>
          <a:p>
            <a:r>
              <a:rPr lang="en-GB" i="1" dirty="0"/>
              <a:t>As with relationships education, we are proud to have been teaching much of this already as part of our broad and balanced curriculum. The new guidance will not therefore require us to do lots more or much differently, but we are using it as an opportunity to build on our existing foundation of good teaching and learning and to make further improvements.</a:t>
            </a:r>
          </a:p>
          <a:p>
            <a:endParaRPr lang="en-GB" i="1" dirty="0"/>
          </a:p>
          <a:p>
            <a:r>
              <a:rPr lang="en-GB" i="1" dirty="0"/>
              <a:t>Our newly planned curriculum overview is available for you to </a:t>
            </a:r>
            <a:r>
              <a:rPr lang="en-GB" i="1" dirty="0" smtClean="0"/>
              <a:t>see on the next slide </a:t>
            </a:r>
            <a:r>
              <a:rPr lang="en-GB" i="1" dirty="0"/>
              <a:t>and we look forward to hearing your views on this.</a:t>
            </a:r>
          </a:p>
          <a:p>
            <a:endParaRPr lang="en-GB" dirty="0"/>
          </a:p>
          <a:p>
            <a:endParaRPr lang="en-GB" dirty="0"/>
          </a:p>
          <a:p>
            <a:r>
              <a:rPr lang="en-GB" dirty="0"/>
              <a:t>Parents have no right to have their child excused from any aspect of relationships education or health education.</a:t>
            </a:r>
          </a:p>
        </p:txBody>
      </p:sp>
      <p:sp>
        <p:nvSpPr>
          <p:cNvPr id="4" name="Slide Number Placeholder 3"/>
          <p:cNvSpPr>
            <a:spLocks noGrp="1"/>
          </p:cNvSpPr>
          <p:nvPr>
            <p:ph type="sldNum" sz="quarter" idx="5"/>
          </p:nvPr>
        </p:nvSpPr>
        <p:spPr/>
        <p:txBody>
          <a:bodyPr/>
          <a:lstStyle/>
          <a:p>
            <a:fld id="{9A7EA981-9510-40A3-9E09-3AA120BAB402}" type="slidenum">
              <a:rPr lang="en-GB" smtClean="0"/>
              <a:t>6</a:t>
            </a:fld>
            <a:endParaRPr lang="en-GB"/>
          </a:p>
        </p:txBody>
      </p:sp>
    </p:spTree>
    <p:extLst>
      <p:ext uri="{BB962C8B-B14F-4D97-AF65-F5344CB8AC3E}">
        <p14:creationId xmlns:p14="http://schemas.microsoft.com/office/powerpoint/2010/main" val="490328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Courier New" panose="02070309020205020404" pitchFamily="49" charset="0"/>
              <a:buNone/>
            </a:pPr>
            <a:r>
              <a:rPr lang="en-GB" dirty="0"/>
              <a:t>These are the core areas of the relationships and sex education curriculum that the government has set schools to teach. Each core area has a number of outcomes within it.</a:t>
            </a:r>
          </a:p>
          <a:p>
            <a:pPr marL="0" indent="0">
              <a:buFont typeface="Courier New" panose="02070309020205020404" pitchFamily="49" charset="0"/>
              <a:buNone/>
            </a:pPr>
            <a:endParaRPr lang="en-GB" dirty="0"/>
          </a:p>
        </p:txBody>
      </p:sp>
      <p:sp>
        <p:nvSpPr>
          <p:cNvPr id="4" name="Slide Number Placeholder 3"/>
          <p:cNvSpPr>
            <a:spLocks noGrp="1"/>
          </p:cNvSpPr>
          <p:nvPr>
            <p:ph type="sldNum" sz="quarter" idx="5"/>
          </p:nvPr>
        </p:nvSpPr>
        <p:spPr/>
        <p:txBody>
          <a:bodyPr/>
          <a:lstStyle/>
          <a:p>
            <a:fld id="{40F18AEF-E2FF-402B-BCEF-F3BA231B9166}" type="slidenum">
              <a:rPr lang="en-GB" smtClean="0"/>
              <a:t>7</a:t>
            </a:fld>
            <a:endParaRPr lang="en-GB"/>
          </a:p>
        </p:txBody>
      </p:sp>
    </p:spTree>
    <p:extLst>
      <p:ext uri="{BB962C8B-B14F-4D97-AF65-F5344CB8AC3E}">
        <p14:creationId xmlns:p14="http://schemas.microsoft.com/office/powerpoint/2010/main" val="2512142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core topics that all schools have to teach under the health education.</a:t>
            </a:r>
          </a:p>
          <a:p>
            <a:endParaRPr lang="en-GB" dirty="0"/>
          </a:p>
          <a:p>
            <a:r>
              <a:rPr lang="en-GB" dirty="0"/>
              <a:t>Schools have flexibility to enhance the curriculum, particularly in response to identified need.  </a:t>
            </a:r>
          </a:p>
        </p:txBody>
      </p:sp>
      <p:sp>
        <p:nvSpPr>
          <p:cNvPr id="4" name="Slide Number Placeholder 3"/>
          <p:cNvSpPr>
            <a:spLocks noGrp="1"/>
          </p:cNvSpPr>
          <p:nvPr>
            <p:ph type="sldNum" sz="quarter" idx="5"/>
          </p:nvPr>
        </p:nvSpPr>
        <p:spPr/>
        <p:txBody>
          <a:bodyPr/>
          <a:lstStyle/>
          <a:p>
            <a:fld id="{40F18AEF-E2FF-402B-BCEF-F3BA231B9166}" type="slidenum">
              <a:rPr lang="en-GB" smtClean="0"/>
              <a:t>8</a:t>
            </a:fld>
            <a:endParaRPr lang="en-GB"/>
          </a:p>
        </p:txBody>
      </p:sp>
    </p:spTree>
    <p:extLst>
      <p:ext uri="{BB962C8B-B14F-4D97-AF65-F5344CB8AC3E}">
        <p14:creationId xmlns:p14="http://schemas.microsoft.com/office/powerpoint/2010/main" val="50936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help us plan a relevant, needs-led programme of relationships, sex and health education, we have done our own sensitive, age and stage appropriate pupil voice work.</a:t>
            </a:r>
          </a:p>
          <a:p>
            <a:endParaRPr lang="en-GB" dirty="0"/>
          </a:p>
          <a:p>
            <a:r>
              <a:rPr lang="en-GB" dirty="0"/>
              <a:t>What you can see on the slide now are the top topics that our children told us were most important to them. We have taken this into account when planning our curriculum.</a:t>
            </a:r>
          </a:p>
          <a:p>
            <a:endParaRPr lang="en-GB" dirty="0"/>
          </a:p>
          <a:p>
            <a:r>
              <a:rPr lang="en-GB" dirty="0"/>
              <a:t>You may like to talk to your child yourself, so you can use their views to inform your own when responding to our consultation process.</a:t>
            </a:r>
          </a:p>
        </p:txBody>
      </p:sp>
      <p:sp>
        <p:nvSpPr>
          <p:cNvPr id="4" name="Slide Number Placeholder 3"/>
          <p:cNvSpPr>
            <a:spLocks noGrp="1"/>
          </p:cNvSpPr>
          <p:nvPr>
            <p:ph type="sldNum" sz="quarter" idx="5"/>
          </p:nvPr>
        </p:nvSpPr>
        <p:spPr/>
        <p:txBody>
          <a:bodyPr/>
          <a:lstStyle/>
          <a:p>
            <a:fld id="{9A7EA981-9510-40A3-9E09-3AA120BAB402}" type="slidenum">
              <a:rPr lang="en-GB" smtClean="0"/>
              <a:t>9</a:t>
            </a:fld>
            <a:endParaRPr lang="en-GB"/>
          </a:p>
        </p:txBody>
      </p:sp>
    </p:spTree>
    <p:extLst>
      <p:ext uri="{BB962C8B-B14F-4D97-AF65-F5344CB8AC3E}">
        <p14:creationId xmlns:p14="http://schemas.microsoft.com/office/powerpoint/2010/main" val="3727736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P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lvl1pPr>
              <a:defRPr>
                <a:solidFill>
                  <a:srgbClr val="EA1D76"/>
                </a:solidFill>
                <a:latin typeface="Arial"/>
                <a:cs typeface="Arial"/>
              </a:defRPr>
            </a:lvl1pPr>
          </a:lstStyle>
          <a:p>
            <a:r>
              <a:rPr lang="en-GB" dirty="0"/>
              <a:t>Presentation Title</a:t>
            </a:r>
            <a:endParaRPr lang="en-US" dirty="0"/>
          </a:p>
        </p:txBody>
      </p:sp>
      <p:sp>
        <p:nvSpPr>
          <p:cNvPr id="3" name="Subtitle 2"/>
          <p:cNvSpPr>
            <a:spLocks noGrp="1"/>
          </p:cNvSpPr>
          <p:nvPr>
            <p:ph type="subTitle" idx="1" hasCustomPrompt="1"/>
          </p:nvPr>
        </p:nvSpPr>
        <p:spPr>
          <a:xfrm>
            <a:off x="1371600" y="3886200"/>
            <a:ext cx="6400800" cy="1752600"/>
          </a:xfrm>
        </p:spPr>
        <p:txBody>
          <a:bodyPr/>
          <a:lstStyle>
            <a:lvl1pPr marL="0" indent="0" algn="ctr">
              <a:buNone/>
              <a:defRPr>
                <a:solidFill>
                  <a:schemeClr val="tx1">
                    <a:lumMod val="75000"/>
                    <a:lumOff val="2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Presentation Subtitle</a:t>
            </a:r>
            <a:endParaRPr lang="en-US" dirty="0"/>
          </a:p>
        </p:txBody>
      </p:sp>
      <p:sp>
        <p:nvSpPr>
          <p:cNvPr id="4" name="Date Placeholder 3"/>
          <p:cNvSpPr>
            <a:spLocks noGrp="1"/>
          </p:cNvSpPr>
          <p:nvPr>
            <p:ph type="dt" sz="half" idx="10"/>
          </p:nvPr>
        </p:nvSpPr>
        <p:spPr/>
        <p:txBody>
          <a:bodyPr/>
          <a:lstStyle/>
          <a:p>
            <a:r>
              <a:rPr lang="en-US" dirty="0"/>
              <a:t>Date Here</a:t>
            </a:r>
          </a:p>
        </p:txBody>
      </p:sp>
    </p:spTree>
    <p:extLst>
      <p:ext uri="{BB962C8B-B14F-4D97-AF65-F5344CB8AC3E}">
        <p14:creationId xmlns:p14="http://schemas.microsoft.com/office/powerpoint/2010/main" val="3546882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12348"/>
          </a:xfrm>
        </p:spPr>
        <p:txBody>
          <a:bodyPr>
            <a:normAutofit/>
          </a:bodyPr>
          <a:lstStyle>
            <a:lvl1pPr algn="l">
              <a:defRPr sz="3200">
                <a:solidFill>
                  <a:schemeClr val="tx1">
                    <a:lumMod val="75000"/>
                    <a:lumOff val="25000"/>
                  </a:schemeClr>
                </a:solidFill>
                <a:latin typeface="Arial"/>
                <a:cs typeface="Arial"/>
              </a:defRPr>
            </a:lvl1pPr>
          </a:lstStyle>
          <a:p>
            <a:r>
              <a:rPr lang="en-GB" dirty="0"/>
              <a:t>Contents</a:t>
            </a:r>
            <a:endParaRPr lang="en-US" dirty="0"/>
          </a:p>
        </p:txBody>
      </p:sp>
      <p:sp>
        <p:nvSpPr>
          <p:cNvPr id="7" name="Subtitle 2"/>
          <p:cNvSpPr>
            <a:spLocks noGrp="1"/>
          </p:cNvSpPr>
          <p:nvPr>
            <p:ph type="subTitle" idx="1" hasCustomPrompt="1"/>
          </p:nvPr>
        </p:nvSpPr>
        <p:spPr>
          <a:xfrm>
            <a:off x="457200" y="1132302"/>
            <a:ext cx="8229600" cy="4506632"/>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200">
                <a:solidFill>
                  <a:schemeClr val="tx1">
                    <a:lumMod val="75000"/>
                    <a:lumOff val="2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Page Tile															Slide 01</a:t>
            </a:r>
          </a:p>
        </p:txBody>
      </p:sp>
    </p:spTree>
    <p:extLst>
      <p:ext uri="{BB962C8B-B14F-4D97-AF65-F5344CB8AC3E}">
        <p14:creationId xmlns:p14="http://schemas.microsoft.com/office/powerpoint/2010/main" val="3416662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ist Items">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439"/>
            <a:ext cx="8229600" cy="4693360"/>
          </a:xfrm>
        </p:spPr>
        <p:txBody>
          <a:bodyPr/>
          <a:lstStyle>
            <a:lvl1pPr>
              <a:defRPr sz="1800">
                <a:solidFill>
                  <a:schemeClr val="tx1">
                    <a:lumMod val="65000"/>
                    <a:lumOff val="35000"/>
                  </a:schemeClr>
                </a:solidFill>
                <a:latin typeface="Arial"/>
                <a:cs typeface="Arial"/>
              </a:defRPr>
            </a:lvl1pPr>
            <a:lvl2pPr>
              <a:defRPr sz="1600">
                <a:solidFill>
                  <a:schemeClr val="tx1">
                    <a:lumMod val="65000"/>
                    <a:lumOff val="35000"/>
                  </a:schemeClr>
                </a:solidFill>
                <a:latin typeface="Arial"/>
                <a:cs typeface="Arial"/>
              </a:defRPr>
            </a:lvl2pPr>
            <a:lvl3pPr>
              <a:defRPr sz="1400">
                <a:solidFill>
                  <a:schemeClr val="tx1">
                    <a:lumMod val="65000"/>
                    <a:lumOff val="35000"/>
                  </a:schemeClr>
                </a:solidFill>
                <a:latin typeface="Arial"/>
                <a:cs typeface="Arial"/>
              </a:defRPr>
            </a:lvl3pPr>
            <a:lvl4pPr>
              <a:defRPr sz="1200">
                <a:solidFill>
                  <a:schemeClr val="tx1">
                    <a:lumMod val="65000"/>
                    <a:lumOff val="35000"/>
                  </a:schemeClr>
                </a:solidFill>
                <a:latin typeface="Arial"/>
                <a:cs typeface="Arial"/>
              </a:defRPr>
            </a:lvl4pPr>
            <a:lvl5pPr>
              <a:defRPr sz="1200">
                <a:solidFill>
                  <a:schemeClr val="tx1">
                    <a:lumMod val="65000"/>
                    <a:lumOff val="3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itle 1"/>
          <p:cNvSpPr>
            <a:spLocks noGrp="1"/>
          </p:cNvSpPr>
          <p:nvPr>
            <p:ph type="title" hasCustomPrompt="1"/>
          </p:nvPr>
        </p:nvSpPr>
        <p:spPr>
          <a:xfrm>
            <a:off x="457200" y="274638"/>
            <a:ext cx="8229600" cy="712348"/>
          </a:xfrm>
        </p:spPr>
        <p:txBody>
          <a:bodyPr>
            <a:normAutofit/>
          </a:bodyPr>
          <a:lstStyle>
            <a:lvl1pPr algn="l">
              <a:defRPr sz="3200">
                <a:solidFill>
                  <a:schemeClr val="tx1">
                    <a:lumMod val="75000"/>
                    <a:lumOff val="25000"/>
                  </a:schemeClr>
                </a:solidFill>
                <a:latin typeface="Arial"/>
                <a:cs typeface="Arial"/>
              </a:defRPr>
            </a:lvl1pPr>
          </a:lstStyle>
          <a:p>
            <a:r>
              <a:rPr lang="en-GB" dirty="0"/>
              <a:t>List Items</a:t>
            </a:r>
            <a:endParaRPr lang="en-US" dirty="0"/>
          </a:p>
        </p:txBody>
      </p:sp>
    </p:spTree>
    <p:extLst>
      <p:ext uri="{BB962C8B-B14F-4D97-AF65-F5344CB8AC3E}">
        <p14:creationId xmlns:p14="http://schemas.microsoft.com/office/powerpoint/2010/main" val="2077041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Page">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712348"/>
          </a:xfrm>
        </p:spPr>
        <p:txBody>
          <a:bodyPr>
            <a:normAutofit/>
          </a:bodyPr>
          <a:lstStyle>
            <a:lvl1pPr algn="l">
              <a:defRPr sz="3200">
                <a:solidFill>
                  <a:schemeClr val="tx1">
                    <a:lumMod val="75000"/>
                    <a:lumOff val="25000"/>
                  </a:schemeClr>
                </a:solidFill>
                <a:latin typeface="Arial"/>
                <a:cs typeface="Arial"/>
              </a:defRPr>
            </a:lvl1pPr>
          </a:lstStyle>
          <a:p>
            <a:r>
              <a:rPr lang="en-GB" dirty="0"/>
              <a:t>Text Page</a:t>
            </a:r>
            <a:endParaRPr lang="en-US" dirty="0"/>
          </a:p>
        </p:txBody>
      </p:sp>
      <p:sp>
        <p:nvSpPr>
          <p:cNvPr id="6" name="Subtitle 2"/>
          <p:cNvSpPr>
            <a:spLocks noGrp="1"/>
          </p:cNvSpPr>
          <p:nvPr>
            <p:ph type="subTitle" idx="1" hasCustomPrompt="1"/>
          </p:nvPr>
        </p:nvSpPr>
        <p:spPr>
          <a:xfrm>
            <a:off x="457200" y="1132302"/>
            <a:ext cx="8229600" cy="4506632"/>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200">
                <a:solidFill>
                  <a:schemeClr val="tx1">
                    <a:lumMod val="75000"/>
                    <a:lumOff val="2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Text here</a:t>
            </a:r>
            <a:endParaRPr lang="en-US" dirty="0"/>
          </a:p>
        </p:txBody>
      </p:sp>
    </p:spTree>
    <p:extLst>
      <p:ext uri="{BB962C8B-B14F-4D97-AF65-F5344CB8AC3E}">
        <p14:creationId xmlns:p14="http://schemas.microsoft.com/office/powerpoint/2010/main" val="2483495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Page">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712348"/>
          </a:xfrm>
        </p:spPr>
        <p:txBody>
          <a:bodyPr>
            <a:normAutofit/>
          </a:bodyPr>
          <a:lstStyle>
            <a:lvl1pPr algn="l">
              <a:defRPr sz="3200">
                <a:solidFill>
                  <a:schemeClr val="tx1">
                    <a:lumMod val="75000"/>
                    <a:lumOff val="25000"/>
                  </a:schemeClr>
                </a:solidFill>
                <a:latin typeface="Arial"/>
                <a:cs typeface="Arial"/>
              </a:defRPr>
            </a:lvl1pPr>
          </a:lstStyle>
          <a:p>
            <a:r>
              <a:rPr lang="en-GB" dirty="0"/>
              <a:t>Image Page</a:t>
            </a:r>
            <a:endParaRPr lang="en-US" dirty="0"/>
          </a:p>
        </p:txBody>
      </p:sp>
      <p:sp>
        <p:nvSpPr>
          <p:cNvPr id="6" name="Picture Placeholder 5"/>
          <p:cNvSpPr>
            <a:spLocks noGrp="1"/>
          </p:cNvSpPr>
          <p:nvPr>
            <p:ph type="pic" sz="quarter" idx="11" hasCustomPrompt="1"/>
          </p:nvPr>
        </p:nvSpPr>
        <p:spPr>
          <a:xfrm>
            <a:off x="3817328" y="2733675"/>
            <a:ext cx="1559670" cy="1311275"/>
          </a:xfrm>
        </p:spPr>
        <p:txBody>
          <a:bodyPr>
            <a:normAutofit/>
          </a:bodyPr>
          <a:lstStyle>
            <a:lvl1pPr marL="0" indent="0" algn="ctr">
              <a:buNone/>
              <a:defRPr sz="1200">
                <a:latin typeface="Arial"/>
                <a:cs typeface="Arial"/>
              </a:defRPr>
            </a:lvl1pPr>
          </a:lstStyle>
          <a:p>
            <a:r>
              <a:rPr lang="en-US" dirty="0"/>
              <a:t>Add Picture Here</a:t>
            </a:r>
          </a:p>
        </p:txBody>
      </p:sp>
    </p:spTree>
    <p:extLst>
      <p:ext uri="{BB962C8B-B14F-4D97-AF65-F5344CB8AC3E}">
        <p14:creationId xmlns:p14="http://schemas.microsoft.com/office/powerpoint/2010/main" val="4277115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5FBF4A-9DF0-41A6-8296-D578577A2E0F}" type="datetimeFigureOut">
              <a:rPr lang="en-GB" smtClean="0"/>
              <a:t>03/12/2021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A4BFF0-7B7F-411C-98AA-4A0EC069C4A8}" type="slidenum">
              <a:rPr lang="en-GB" smtClean="0"/>
              <a:t>‹#›</a:t>
            </a:fld>
            <a:endParaRPr lang="en-GB"/>
          </a:p>
        </p:txBody>
      </p:sp>
    </p:spTree>
    <p:extLst>
      <p:ext uri="{BB962C8B-B14F-4D97-AF65-F5344CB8AC3E}">
        <p14:creationId xmlns:p14="http://schemas.microsoft.com/office/powerpoint/2010/main" val="2764975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5" y="2286000"/>
            <a:ext cx="35661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D5FBF4A-9DF0-41A6-8296-D578577A2E0F}" type="datetimeFigureOut">
              <a:rPr lang="en-GB" smtClean="0"/>
              <a:t>03/12/2021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A4BFF0-7B7F-411C-98AA-4A0EC069C4A8}" type="slidenum">
              <a:rPr lang="en-GB" smtClean="0"/>
              <a:t>‹#›</a:t>
            </a:fld>
            <a:endParaRPr lang="en-GB"/>
          </a:p>
        </p:txBody>
      </p:sp>
    </p:spTree>
    <p:extLst>
      <p:ext uri="{BB962C8B-B14F-4D97-AF65-F5344CB8AC3E}">
        <p14:creationId xmlns:p14="http://schemas.microsoft.com/office/powerpoint/2010/main" val="4265110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5FBF4A-9DF0-41A6-8296-D578577A2E0F}" type="datetimeFigureOut">
              <a:rPr lang="en-GB" smtClean="0"/>
              <a:t>03/12/2021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A4BFF0-7B7F-411C-98AA-4A0EC069C4A8}" type="slidenum">
              <a:rPr lang="en-GB" smtClean="0"/>
              <a:t>‹#›</a:t>
            </a:fld>
            <a:endParaRPr lang="en-GB"/>
          </a:p>
        </p:txBody>
      </p:sp>
    </p:spTree>
    <p:extLst>
      <p:ext uri="{BB962C8B-B14F-4D97-AF65-F5344CB8AC3E}">
        <p14:creationId xmlns:p14="http://schemas.microsoft.com/office/powerpoint/2010/main" val="2567894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1725" b="0" cap="none" baseline="0">
                <a:solidFill>
                  <a:schemeClr val="accent1"/>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3166" y="2179636"/>
            <a:ext cx="3566160" cy="822960"/>
          </a:xfrm>
        </p:spPr>
        <p:txBody>
          <a:bodyPr lIns="137160" rIns="137160" anchor="ctr">
            <a:normAutofit/>
          </a:bodyPr>
          <a:lstStyle>
            <a:lvl1pPr marL="0" indent="0">
              <a:spcBef>
                <a:spcPts val="0"/>
              </a:spcBef>
              <a:spcAft>
                <a:spcPts val="0"/>
              </a:spcAft>
              <a:buNone/>
              <a:defRPr lang="en-US" sz="1725" b="0" kern="1200" cap="none" baseline="0" dirty="0">
                <a:solidFill>
                  <a:schemeClr val="accent1"/>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350"/>
              </a:spcBef>
              <a:buNone/>
            </a:pPr>
            <a:r>
              <a:rPr lang="en-US"/>
              <a:t>Edit Master text styles</a:t>
            </a:r>
          </a:p>
        </p:txBody>
      </p:sp>
      <p:sp>
        <p:nvSpPr>
          <p:cNvPr id="6" name="Content Placeholder 5"/>
          <p:cNvSpPr>
            <a:spLocks noGrp="1"/>
          </p:cNvSpPr>
          <p:nvPr>
            <p:ph sz="quarter" idx="4"/>
          </p:nvPr>
        </p:nvSpPr>
        <p:spPr>
          <a:xfrm>
            <a:off x="4493166" y="2967788"/>
            <a:ext cx="356616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D5FBF4A-9DF0-41A6-8296-D578577A2E0F}" type="datetimeFigureOut">
              <a:rPr lang="en-GB" smtClean="0"/>
              <a:t>03/12/2021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4A4BFF0-7B7F-411C-98AA-4A0EC069C4A8}" type="slidenum">
              <a:rPr lang="en-GB" smtClean="0"/>
              <a:t>‹#›</a:t>
            </a:fld>
            <a:endParaRPr lang="en-GB"/>
          </a:p>
        </p:txBody>
      </p:sp>
    </p:spTree>
    <p:extLst>
      <p:ext uri="{BB962C8B-B14F-4D97-AF65-F5344CB8AC3E}">
        <p14:creationId xmlns:p14="http://schemas.microsoft.com/office/powerpoint/2010/main" val="77390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fld id="{E3F388F8-C892-C445-8375-52F5699703CD}" type="datetimeFigureOut">
              <a:rPr lang="en-US" smtClean="0"/>
              <a:pPr/>
              <a:t>12/3/2021</a:t>
            </a:fld>
            <a:endParaRPr lang="en-US" dirty="0"/>
          </a:p>
        </p:txBody>
      </p:sp>
    </p:spTree>
    <p:extLst>
      <p:ext uri="{BB962C8B-B14F-4D97-AF65-F5344CB8AC3E}">
        <p14:creationId xmlns:p14="http://schemas.microsoft.com/office/powerpoint/2010/main" val="236334351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 id="2147483662" r:id="rId5"/>
    <p:sldLayoutId id="2147483663" r:id="rId6"/>
    <p:sldLayoutId id="2147483664" r:id="rId7"/>
    <p:sldLayoutId id="2147483666" r:id="rId8"/>
    <p:sldLayoutId id="2147483667"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forms.office.com/r/T1tdMKt8BW"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png"/><Relationship Id="rId5" Type="http://schemas.openxmlformats.org/officeDocument/2006/relationships/image" Target="../media/image16.png"/><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hyperlink" Target="mailto:head@seafordhead.or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png"/><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8.jpg"/><Relationship Id="rId5" Type="http://schemas.openxmlformats.org/officeDocument/2006/relationships/hyperlink" Target="mailto:samwhittaker@seafordhead.org" TargetMode="External"/><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png"/><Relationship Id="rId5" Type="http://schemas.openxmlformats.org/officeDocument/2006/relationships/image" Target="../media/image3.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sv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8.xml"/><Relationship Id="rId7" Type="http://schemas.openxmlformats.org/officeDocument/2006/relationships/diagramQuickStyle" Target="../diagrams/quickStyle1.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png"/><Relationship Id="rId4" Type="http://schemas.openxmlformats.org/officeDocument/2006/relationships/notesSlide" Target="../notesSlides/notesSlide6.xml"/><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png"/><Relationship Id="rId5" Type="http://schemas.openxmlformats.org/officeDocument/2006/relationships/image" Target="../media/image1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F7D788E-2C1B-4EF4-8719-12613771FF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040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D00B9BDB-7BF0-44C3-A2A7-0BD42DBA16EC}"/>
              </a:ext>
            </a:extLst>
          </p:cNvPr>
          <p:cNvSpPr>
            <a:spLocks noGrp="1"/>
          </p:cNvSpPr>
          <p:nvPr>
            <p:ph type="ctrTitle"/>
          </p:nvPr>
        </p:nvSpPr>
        <p:spPr>
          <a:xfrm>
            <a:off x="573712" y="3481557"/>
            <a:ext cx="4540169" cy="1898906"/>
          </a:xfrm>
        </p:spPr>
        <p:txBody>
          <a:bodyPr vert="horz" lIns="91440" tIns="45720" rIns="91440" bIns="45720" rtlCol="0" anchor="ctr">
            <a:noAutofit/>
          </a:bodyPr>
          <a:lstStyle/>
          <a:p>
            <a:pPr algn="l" defTabSz="914400">
              <a:lnSpc>
                <a:spcPct val="90000"/>
              </a:lnSpc>
            </a:pPr>
            <a:r>
              <a:rPr lang="en-US" sz="4000" b="1" dirty="0">
                <a:solidFill>
                  <a:srgbClr val="FFFFFF"/>
                </a:solidFill>
                <a:latin typeface="+mj-lt"/>
                <a:cs typeface="+mj-cs"/>
              </a:rPr>
              <a:t>Helping your child to </a:t>
            </a:r>
            <a:r>
              <a:rPr lang="en-US" sz="4000" b="1" dirty="0" smtClean="0">
                <a:solidFill>
                  <a:srgbClr val="FFFFFF"/>
                </a:solidFill>
                <a:latin typeface="+mj-lt"/>
                <a:cs typeface="+mj-cs"/>
              </a:rPr>
              <a:t>stay health, </a:t>
            </a:r>
            <a:r>
              <a:rPr lang="en-US" sz="4000" b="1" dirty="0">
                <a:solidFill>
                  <a:srgbClr val="FFFFFF"/>
                </a:solidFill>
                <a:latin typeface="+mj-lt"/>
                <a:cs typeface="+mj-cs"/>
              </a:rPr>
              <a:t>safe and thrive in the modern world</a:t>
            </a:r>
          </a:p>
        </p:txBody>
      </p:sp>
      <p:sp>
        <p:nvSpPr>
          <p:cNvPr id="11" name="Freeform: Shape 10">
            <a:extLst>
              <a:ext uri="{FF2B5EF4-FFF2-40B4-BE49-F238E27FC236}">
                <a16:creationId xmlns:a16="http://schemas.microsoft.com/office/drawing/2014/main" id="{58DEA6A1-FC5C-4E6E-BBBF-7E472949B39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53125" y="2196877"/>
            <a:ext cx="3890875" cy="4661123"/>
          </a:xfrm>
          <a:custGeom>
            <a:avLst/>
            <a:gdLst>
              <a:gd name="connsiteX0" fmla="*/ 3084645 w 4538241"/>
              <a:gd name="connsiteY0" fmla="*/ 0 h 5436644"/>
              <a:gd name="connsiteX1" fmla="*/ 4285328 w 4538241"/>
              <a:gd name="connsiteY1" fmla="*/ 242407 h 5436644"/>
              <a:gd name="connsiteX2" fmla="*/ 4538241 w 4538241"/>
              <a:gd name="connsiteY2" fmla="*/ 364242 h 5436644"/>
              <a:gd name="connsiteX3" fmla="*/ 4538241 w 4538241"/>
              <a:gd name="connsiteY3" fmla="*/ 5436644 h 5436644"/>
              <a:gd name="connsiteX4" fmla="*/ 1091428 w 4538241"/>
              <a:gd name="connsiteY4" fmla="*/ 5436644 h 5436644"/>
              <a:gd name="connsiteX5" fmla="*/ 903472 w 4538241"/>
              <a:gd name="connsiteY5" fmla="*/ 5265818 h 5436644"/>
              <a:gd name="connsiteX6" fmla="*/ 0 w 4538241"/>
              <a:gd name="connsiteY6" fmla="*/ 3084645 h 5436644"/>
              <a:gd name="connsiteX7" fmla="*/ 3084645 w 4538241"/>
              <a:gd name="connsiteY7" fmla="*/ 0 h 543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8241" h="5436644">
                <a:moveTo>
                  <a:pt x="3084645" y="0"/>
                </a:moveTo>
                <a:cubicBezTo>
                  <a:pt x="3510546" y="0"/>
                  <a:pt x="3916286" y="86315"/>
                  <a:pt x="4285328" y="242407"/>
                </a:cubicBezTo>
                <a:lnTo>
                  <a:pt x="4538241" y="364242"/>
                </a:lnTo>
                <a:lnTo>
                  <a:pt x="4538241" y="5436644"/>
                </a:lnTo>
                <a:lnTo>
                  <a:pt x="1091428" y="5436644"/>
                </a:lnTo>
                <a:lnTo>
                  <a:pt x="903472" y="5265818"/>
                </a:lnTo>
                <a:cubicBezTo>
                  <a:pt x="345261" y="4707608"/>
                  <a:pt x="0" y="3936446"/>
                  <a:pt x="0" y="3084645"/>
                </a:cubicBezTo>
                <a:cubicBezTo>
                  <a:pt x="0" y="1381043"/>
                  <a:pt x="1381043" y="0"/>
                  <a:pt x="3084645"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sp>
        <p:nvSpPr>
          <p:cNvPr id="13" name="Freeform: Shape 12">
            <a:extLst>
              <a:ext uri="{FF2B5EF4-FFF2-40B4-BE49-F238E27FC236}">
                <a16:creationId xmlns:a16="http://schemas.microsoft.com/office/drawing/2014/main" id="{A5AD6500-BB62-4AAC-9D2F-C10DDC90CB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92990" y="2336743"/>
            <a:ext cx="3751010" cy="4521257"/>
          </a:xfrm>
          <a:custGeom>
            <a:avLst/>
            <a:gdLst>
              <a:gd name="connsiteX0" fmla="*/ 2921508 w 4375105"/>
              <a:gd name="connsiteY0" fmla="*/ 0 h 5273507"/>
              <a:gd name="connsiteX1" fmla="*/ 4314072 w 4375105"/>
              <a:gd name="connsiteY1" fmla="*/ 352611 h 5273507"/>
              <a:gd name="connsiteX2" fmla="*/ 4375105 w 4375105"/>
              <a:gd name="connsiteY2" fmla="*/ 389689 h 5273507"/>
              <a:gd name="connsiteX3" fmla="*/ 4375105 w 4375105"/>
              <a:gd name="connsiteY3" fmla="*/ 5273507 h 5273507"/>
              <a:gd name="connsiteX4" fmla="*/ 1193705 w 4375105"/>
              <a:gd name="connsiteY4" fmla="*/ 5273507 h 5273507"/>
              <a:gd name="connsiteX5" fmla="*/ 1063158 w 4375105"/>
              <a:gd name="connsiteY5" fmla="*/ 5175886 h 5273507"/>
              <a:gd name="connsiteX6" fmla="*/ 0 w 4375105"/>
              <a:gd name="connsiteY6" fmla="*/ 2921508 h 5273507"/>
              <a:gd name="connsiteX7" fmla="*/ 2921508 w 4375105"/>
              <a:gd name="connsiteY7" fmla="*/ 0 h 527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5105" h="5273507">
                <a:moveTo>
                  <a:pt x="2921508" y="0"/>
                </a:moveTo>
                <a:cubicBezTo>
                  <a:pt x="3425728" y="0"/>
                  <a:pt x="3900114" y="127735"/>
                  <a:pt x="4314072" y="352611"/>
                </a:cubicBezTo>
                <a:lnTo>
                  <a:pt x="4375105" y="389689"/>
                </a:lnTo>
                <a:lnTo>
                  <a:pt x="4375105" y="5273507"/>
                </a:lnTo>
                <a:lnTo>
                  <a:pt x="1193705" y="5273507"/>
                </a:lnTo>
                <a:lnTo>
                  <a:pt x="1063158" y="5175886"/>
                </a:lnTo>
                <a:cubicBezTo>
                  <a:pt x="413861" y="4640038"/>
                  <a:pt x="0" y="3829104"/>
                  <a:pt x="0" y="2921508"/>
                </a:cubicBezTo>
                <a:cubicBezTo>
                  <a:pt x="0" y="1308004"/>
                  <a:pt x="1308004" y="0"/>
                  <a:pt x="292150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15" name="Freeform: Shape 14">
            <a:extLst>
              <a:ext uri="{FF2B5EF4-FFF2-40B4-BE49-F238E27FC236}">
                <a16:creationId xmlns:a16="http://schemas.microsoft.com/office/drawing/2014/main" id="{7C54E824-C0F4-480B-BC88-689F50C45F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39621" y="-3941"/>
            <a:ext cx="4124601" cy="2980208"/>
          </a:xfrm>
          <a:custGeom>
            <a:avLst/>
            <a:gdLst>
              <a:gd name="connsiteX0" fmla="*/ 229420 w 4349752"/>
              <a:gd name="connsiteY0" fmla="*/ 0 h 3142889"/>
              <a:gd name="connsiteX1" fmla="*/ 4120333 w 4349752"/>
              <a:gd name="connsiteY1" fmla="*/ 0 h 3142889"/>
              <a:gd name="connsiteX2" fmla="*/ 4178840 w 4349752"/>
              <a:gd name="connsiteY2" fmla="*/ 121453 h 3142889"/>
              <a:gd name="connsiteX3" fmla="*/ 4349752 w 4349752"/>
              <a:gd name="connsiteY3" fmla="*/ 968013 h 3142889"/>
              <a:gd name="connsiteX4" fmla="*/ 2174876 w 4349752"/>
              <a:gd name="connsiteY4" fmla="*/ 3142889 h 3142889"/>
              <a:gd name="connsiteX5" fmla="*/ 0 w 4349752"/>
              <a:gd name="connsiteY5" fmla="*/ 968013 h 3142889"/>
              <a:gd name="connsiteX6" fmla="*/ 170913 w 4349752"/>
              <a:gd name="connsiteY6" fmla="*/ 121453 h 314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9752" h="3142889">
                <a:moveTo>
                  <a:pt x="229420" y="0"/>
                </a:moveTo>
                <a:lnTo>
                  <a:pt x="4120333" y="0"/>
                </a:lnTo>
                <a:lnTo>
                  <a:pt x="4178840" y="121453"/>
                </a:lnTo>
                <a:cubicBezTo>
                  <a:pt x="4288894" y="381652"/>
                  <a:pt x="4349752" y="667725"/>
                  <a:pt x="4349752" y="968013"/>
                </a:cubicBezTo>
                <a:cubicBezTo>
                  <a:pt x="4349752" y="2169164"/>
                  <a:pt x="3376027" y="3142889"/>
                  <a:pt x="2174876" y="3142889"/>
                </a:cubicBezTo>
                <a:cubicBezTo>
                  <a:pt x="973725" y="3142889"/>
                  <a:pt x="0" y="2169164"/>
                  <a:pt x="0" y="968013"/>
                </a:cubicBezTo>
                <a:cubicBezTo>
                  <a:pt x="0" y="667725"/>
                  <a:pt x="60858" y="381652"/>
                  <a:pt x="170913" y="12145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sp>
        <p:nvSpPr>
          <p:cNvPr id="17" name="Freeform: Shape 16">
            <a:extLst>
              <a:ext uri="{FF2B5EF4-FFF2-40B4-BE49-F238E27FC236}">
                <a16:creationId xmlns:a16="http://schemas.microsoft.com/office/drawing/2014/main" id="{96AAAC3B-1954-46B7-BBAC-27DFF5B5295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00961" y="-5576"/>
            <a:ext cx="3815104" cy="2825978"/>
          </a:xfrm>
          <a:custGeom>
            <a:avLst/>
            <a:gdLst>
              <a:gd name="connsiteX0" fmla="*/ 248676 w 4023360"/>
              <a:gd name="connsiteY0" fmla="*/ 0 h 2980240"/>
              <a:gd name="connsiteX1" fmla="*/ 3774684 w 4023360"/>
              <a:gd name="connsiteY1" fmla="*/ 0 h 2980240"/>
              <a:gd name="connsiteX2" fmla="*/ 3780561 w 4023360"/>
              <a:gd name="connsiteY2" fmla="*/ 9674 h 2980240"/>
              <a:gd name="connsiteX3" fmla="*/ 4023360 w 4023360"/>
              <a:gd name="connsiteY3" fmla="*/ 968560 h 2980240"/>
              <a:gd name="connsiteX4" fmla="*/ 2011680 w 4023360"/>
              <a:gd name="connsiteY4" fmla="*/ 2980240 h 2980240"/>
              <a:gd name="connsiteX5" fmla="*/ 0 w 4023360"/>
              <a:gd name="connsiteY5" fmla="*/ 968560 h 2980240"/>
              <a:gd name="connsiteX6" fmla="*/ 242799 w 4023360"/>
              <a:gd name="connsiteY6" fmla="*/ 9674 h 298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3360" h="2980240">
                <a:moveTo>
                  <a:pt x="248676" y="0"/>
                </a:moveTo>
                <a:lnTo>
                  <a:pt x="3774684" y="0"/>
                </a:lnTo>
                <a:lnTo>
                  <a:pt x="3780561" y="9674"/>
                </a:lnTo>
                <a:cubicBezTo>
                  <a:pt x="3935405" y="294716"/>
                  <a:pt x="4023360" y="621366"/>
                  <a:pt x="4023360" y="968560"/>
                </a:cubicBezTo>
                <a:cubicBezTo>
                  <a:pt x="4023360" y="2079580"/>
                  <a:pt x="3122700" y="2980240"/>
                  <a:pt x="2011680" y="2980240"/>
                </a:cubicBezTo>
                <a:cubicBezTo>
                  <a:pt x="900660" y="2980240"/>
                  <a:pt x="0" y="2079580"/>
                  <a:pt x="0" y="968560"/>
                </a:cubicBezTo>
                <a:cubicBezTo>
                  <a:pt x="0" y="621366"/>
                  <a:pt x="87955" y="294716"/>
                  <a:pt x="242799" y="967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 name="Subtitle 2">
            <a:extLst>
              <a:ext uri="{FF2B5EF4-FFF2-40B4-BE49-F238E27FC236}">
                <a16:creationId xmlns:a16="http://schemas.microsoft.com/office/drawing/2014/main" id="{2F48E354-1882-4591-B7B1-853664F34172}"/>
              </a:ext>
            </a:extLst>
          </p:cNvPr>
          <p:cNvSpPr>
            <a:spLocks noGrp="1"/>
          </p:cNvSpPr>
          <p:nvPr>
            <p:ph type="subTitle" idx="1"/>
          </p:nvPr>
        </p:nvSpPr>
        <p:spPr>
          <a:xfrm>
            <a:off x="2700961" y="252504"/>
            <a:ext cx="3815104" cy="1763887"/>
          </a:xfrm>
        </p:spPr>
        <p:txBody>
          <a:bodyPr vert="horz" lIns="91440" tIns="45720" rIns="91440" bIns="45720" rtlCol="0" anchor="ctr">
            <a:normAutofit/>
          </a:bodyPr>
          <a:lstStyle/>
          <a:p>
            <a:pPr defTabSz="914400">
              <a:lnSpc>
                <a:spcPct val="90000"/>
              </a:lnSpc>
            </a:pPr>
            <a:r>
              <a:rPr lang="en-GB" i="1" dirty="0" smtClean="0">
                <a:solidFill>
                  <a:schemeClr val="tx1"/>
                </a:solidFill>
                <a:latin typeface="+mn-lt"/>
                <a:cs typeface="+mn-cs"/>
              </a:rPr>
              <a:t>Seaford Head School</a:t>
            </a:r>
            <a:endParaRPr lang="en-US" i="1" dirty="0">
              <a:solidFill>
                <a:schemeClr val="tx1"/>
              </a:solidFill>
              <a:latin typeface="+mn-lt"/>
              <a:cs typeface="+mn-cs"/>
            </a:endParaRPr>
          </a:p>
        </p:txBody>
      </p:sp>
      <p:sp>
        <p:nvSpPr>
          <p:cNvPr id="4" name="TextBox 3">
            <a:extLst>
              <a:ext uri="{FF2B5EF4-FFF2-40B4-BE49-F238E27FC236}">
                <a16:creationId xmlns:a16="http://schemas.microsoft.com/office/drawing/2014/main" id="{736658D5-CEE9-4332-A693-68206A5F1C14}"/>
              </a:ext>
            </a:extLst>
          </p:cNvPr>
          <p:cNvSpPr txBox="1"/>
          <p:nvPr/>
        </p:nvSpPr>
        <p:spPr>
          <a:xfrm>
            <a:off x="6266985" y="3000888"/>
            <a:ext cx="2790279" cy="3617361"/>
          </a:xfrm>
          <a:prstGeom prst="rect">
            <a:avLst/>
          </a:prstGeom>
        </p:spPr>
        <p:txBody>
          <a:bodyPr vert="horz" lIns="91440" tIns="45720" rIns="91440" bIns="45720" rtlCol="0" anchor="ctr">
            <a:normAutofit/>
          </a:bodyPr>
          <a:lstStyle/>
          <a:p>
            <a:pPr marL="228600" lvl="1" defTabSz="914400">
              <a:lnSpc>
                <a:spcPct val="90000"/>
              </a:lnSpc>
              <a:spcAft>
                <a:spcPts val="600"/>
              </a:spcAft>
            </a:pPr>
            <a:endParaRPr lang="en-US" sz="1500" dirty="0"/>
          </a:p>
        </p:txBody>
      </p:sp>
      <p:pic>
        <p:nvPicPr>
          <p:cNvPr id="5" name="Recorded Sound">
            <a:hlinkClick r:id="" action="ppaction://media"/>
            <a:extLst>
              <a:ext uri="{FF2B5EF4-FFF2-40B4-BE49-F238E27FC236}">
                <a16:creationId xmlns:a16="http://schemas.microsoft.com/office/drawing/2014/main" id="{B5601491-F7CC-4341-81A6-3661FAE45A6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17642" y="6130886"/>
            <a:ext cx="487363" cy="487363"/>
          </a:xfrm>
          <a:prstGeom prst="rect">
            <a:avLst/>
          </a:prstGeom>
        </p:spPr>
      </p:pic>
      <p:pic>
        <p:nvPicPr>
          <p:cNvPr id="1026" name="Picture 2" descr="Seaford Head Scho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53584" y="3721071"/>
            <a:ext cx="276225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97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rotWithShape="1">
          <a:blip r:embed="rId2"/>
          <a:srcRect l="30406" t="28468" r="27432" b="17478"/>
          <a:stretch/>
        </p:blipFill>
        <p:spPr>
          <a:xfrm>
            <a:off x="515340" y="439177"/>
            <a:ext cx="8171460" cy="5892881"/>
          </a:xfrm>
          <a:prstGeom prst="rect">
            <a:avLst/>
          </a:prstGeom>
        </p:spPr>
      </p:pic>
      <p:sp>
        <p:nvSpPr>
          <p:cNvPr id="6" name="Rectangle 5"/>
          <p:cNvSpPr/>
          <p:nvPr/>
        </p:nvSpPr>
        <p:spPr>
          <a:xfrm>
            <a:off x="2851355" y="1151525"/>
            <a:ext cx="491613" cy="5023133"/>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771832" y="5919019"/>
            <a:ext cx="2079523" cy="255639"/>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643586" y="974902"/>
            <a:ext cx="2079523" cy="255639"/>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515340" y="701766"/>
            <a:ext cx="408892" cy="255639"/>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7705178" y="2222090"/>
            <a:ext cx="327777" cy="2630129"/>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557525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GB" dirty="0" smtClean="0"/>
              <a:t>PSHE Curriculum 2021-2022</a:t>
            </a:r>
            <a:endParaRPr lang="en-US" dirty="0"/>
          </a:p>
        </p:txBody>
      </p:sp>
      <p:pic>
        <p:nvPicPr>
          <p:cNvPr id="3" name="Picture 2"/>
          <p:cNvPicPr>
            <a:picLocks noChangeAspect="1"/>
          </p:cNvPicPr>
          <p:nvPr/>
        </p:nvPicPr>
        <p:blipFill>
          <a:blip r:embed="rId2"/>
          <a:stretch>
            <a:fillRect/>
          </a:stretch>
        </p:blipFill>
        <p:spPr>
          <a:xfrm>
            <a:off x="10753" y="1143000"/>
            <a:ext cx="9133247" cy="4815350"/>
          </a:xfrm>
          <a:prstGeom prst="rect">
            <a:avLst/>
          </a:prstGeom>
        </p:spPr>
      </p:pic>
    </p:spTree>
    <p:extLst>
      <p:ext uri="{BB962C8B-B14F-4D97-AF65-F5344CB8AC3E}">
        <p14:creationId xmlns:p14="http://schemas.microsoft.com/office/powerpoint/2010/main" val="1963005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962611-DFD5-4092-AAFD-559E3DFCE2C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6" y="0"/>
            <a:ext cx="818271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270F1FA-0425-408F-9861-80BF5AFB276D}"/>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itle 3">
            <a:extLst>
              <a:ext uri="{FF2B5EF4-FFF2-40B4-BE49-F238E27FC236}">
                <a16:creationId xmlns:a16="http://schemas.microsoft.com/office/drawing/2014/main" id="{D5B5A284-1D6E-4593-86B8-6F8A7EAF884F}"/>
              </a:ext>
            </a:extLst>
          </p:cNvPr>
          <p:cNvSpPr>
            <a:spLocks noGrp="1"/>
          </p:cNvSpPr>
          <p:nvPr>
            <p:ph type="title"/>
          </p:nvPr>
        </p:nvSpPr>
        <p:spPr>
          <a:xfrm>
            <a:off x="2284026" y="2043663"/>
            <a:ext cx="4578895" cy="2031055"/>
          </a:xfrm>
        </p:spPr>
        <p:txBody>
          <a:bodyPr vert="horz" lIns="91440" tIns="45720" rIns="91440" bIns="45720" rtlCol="0" anchor="b">
            <a:normAutofit/>
          </a:bodyPr>
          <a:lstStyle/>
          <a:p>
            <a:pPr algn="ctr" defTabSz="914400">
              <a:lnSpc>
                <a:spcPct val="90000"/>
              </a:lnSpc>
            </a:pPr>
            <a:r>
              <a:rPr lang="en-US" sz="5600" kern="1200" dirty="0">
                <a:solidFill>
                  <a:srgbClr val="FFFFFF"/>
                </a:solidFill>
                <a:latin typeface="+mj-lt"/>
                <a:ea typeface="+mj-ea"/>
                <a:cs typeface="+mj-cs"/>
              </a:rPr>
              <a:t>Your </a:t>
            </a:r>
            <a:r>
              <a:rPr lang="en-US" sz="5600" kern="1200" dirty="0" smtClean="0">
                <a:solidFill>
                  <a:srgbClr val="FFFFFF"/>
                </a:solidFill>
                <a:latin typeface="+mj-lt"/>
                <a:ea typeface="+mj-ea"/>
                <a:cs typeface="+mj-cs"/>
              </a:rPr>
              <a:t>views…</a:t>
            </a:r>
            <a:endParaRPr lang="en-US" sz="5600" kern="1200" dirty="0">
              <a:solidFill>
                <a:srgbClr val="FFFFFF"/>
              </a:solidFill>
              <a:latin typeface="+mj-lt"/>
              <a:ea typeface="+mj-ea"/>
              <a:cs typeface="+mj-cs"/>
            </a:endParaRPr>
          </a:p>
        </p:txBody>
      </p:sp>
      <p:sp>
        <p:nvSpPr>
          <p:cNvPr id="2" name="Rectangle 1"/>
          <p:cNvSpPr/>
          <p:nvPr/>
        </p:nvSpPr>
        <p:spPr>
          <a:xfrm>
            <a:off x="2423976" y="4522527"/>
            <a:ext cx="4296048" cy="646331"/>
          </a:xfrm>
          <a:prstGeom prst="rect">
            <a:avLst/>
          </a:prstGeom>
        </p:spPr>
        <p:txBody>
          <a:bodyPr wrap="none">
            <a:spAutoFit/>
          </a:bodyPr>
          <a:lstStyle/>
          <a:p>
            <a:r>
              <a:rPr lang="en-US" dirty="0">
                <a:hlinkClick r:id="rId4"/>
              </a:rPr>
              <a:t>https://</a:t>
            </a:r>
            <a:r>
              <a:rPr lang="en-US" dirty="0" smtClean="0">
                <a:hlinkClick r:id="rId4"/>
              </a:rPr>
              <a:t>forms.office.com/r/T1tdMKt8BW</a:t>
            </a:r>
            <a:endParaRPr lang="en-US" dirty="0" smtClean="0"/>
          </a:p>
          <a:p>
            <a:endParaRPr lang="en-US" dirty="0"/>
          </a:p>
        </p:txBody>
      </p:sp>
    </p:spTree>
    <p:extLst>
      <p:ext uri="{BB962C8B-B14F-4D97-AF65-F5344CB8AC3E}">
        <p14:creationId xmlns:p14="http://schemas.microsoft.com/office/powerpoint/2010/main" val="25312763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287"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6AF22D3-718E-4DA7-A8EC-E5AEC57273C3}"/>
              </a:ext>
            </a:extLst>
          </p:cNvPr>
          <p:cNvSpPr>
            <a:spLocks noGrp="1"/>
          </p:cNvSpPr>
          <p:nvPr>
            <p:ph type="title"/>
          </p:nvPr>
        </p:nvSpPr>
        <p:spPr>
          <a:xfrm>
            <a:off x="628650" y="1412488"/>
            <a:ext cx="2174391" cy="4363844"/>
          </a:xfrm>
        </p:spPr>
        <p:txBody>
          <a:bodyPr anchor="t">
            <a:normAutofit/>
          </a:bodyPr>
          <a:lstStyle/>
          <a:p>
            <a:r>
              <a:rPr lang="en-GB" sz="3500">
                <a:solidFill>
                  <a:srgbClr val="FFFFFF"/>
                </a:solidFill>
              </a:rPr>
              <a:t>How our school will teach this…</a:t>
            </a:r>
          </a:p>
        </p:txBody>
      </p:sp>
      <p:sp>
        <p:nvSpPr>
          <p:cNvPr id="3" name="Content Placeholder 2">
            <a:extLst>
              <a:ext uri="{FF2B5EF4-FFF2-40B4-BE49-F238E27FC236}">
                <a16:creationId xmlns:a16="http://schemas.microsoft.com/office/drawing/2014/main" id="{EC22A2BF-905F-4D02-8ECC-AF7A40FCB344}"/>
              </a:ext>
            </a:extLst>
          </p:cNvPr>
          <p:cNvSpPr>
            <a:spLocks noGrp="1"/>
          </p:cNvSpPr>
          <p:nvPr>
            <p:ph sz="half" idx="1"/>
          </p:nvPr>
        </p:nvSpPr>
        <p:spPr>
          <a:xfrm>
            <a:off x="3285641" y="1412489"/>
            <a:ext cx="2570462" cy="4363844"/>
          </a:xfrm>
        </p:spPr>
        <p:txBody>
          <a:bodyPr>
            <a:normAutofit lnSpcReduction="10000"/>
          </a:bodyPr>
          <a:lstStyle/>
          <a:p>
            <a:pPr>
              <a:lnSpc>
                <a:spcPct val="90000"/>
              </a:lnSpc>
              <a:buFont typeface="Wingdings" panose="05000000000000000000" pitchFamily="2" charset="2"/>
              <a:buChar char="§"/>
            </a:pPr>
            <a:r>
              <a:rPr lang="en-GB" sz="1700" dirty="0">
                <a:latin typeface="Arial" panose="020B0604020202020204" pitchFamily="34" charset="0"/>
                <a:cs typeface="Arial" panose="020B0604020202020204" pitchFamily="34" charset="0"/>
              </a:rPr>
              <a:t>Each class will create a working agreement so pupils feel comfortable to join in the lessons;</a:t>
            </a:r>
          </a:p>
          <a:p>
            <a:pPr marL="0" indent="0">
              <a:lnSpc>
                <a:spcPct val="90000"/>
              </a:lnSpc>
              <a:buNone/>
            </a:pPr>
            <a:endParaRPr lang="en-GB" sz="1700" dirty="0">
              <a:latin typeface="Arial" panose="020B0604020202020204" pitchFamily="34" charset="0"/>
              <a:cs typeface="Arial" panose="020B0604020202020204" pitchFamily="34" charset="0"/>
            </a:endParaRPr>
          </a:p>
          <a:p>
            <a:pPr>
              <a:lnSpc>
                <a:spcPct val="90000"/>
              </a:lnSpc>
              <a:buFont typeface="Wingdings" panose="05000000000000000000" pitchFamily="2" charset="2"/>
              <a:buChar char="§"/>
            </a:pPr>
            <a:r>
              <a:rPr lang="en-GB" sz="1700" dirty="0">
                <a:latin typeface="Arial" panose="020B0604020202020204" pitchFamily="34" charset="0"/>
                <a:cs typeface="Arial" panose="020B0604020202020204" pitchFamily="34" charset="0"/>
              </a:rPr>
              <a:t>All teachers will use correct scientific language when talking about parts of the body;</a:t>
            </a:r>
          </a:p>
          <a:p>
            <a:pPr>
              <a:lnSpc>
                <a:spcPct val="90000"/>
              </a:lnSpc>
              <a:buFont typeface="Wingdings" panose="05000000000000000000" pitchFamily="2" charset="2"/>
              <a:buChar char="§"/>
            </a:pPr>
            <a:endParaRPr lang="en-GB" sz="1700" dirty="0">
              <a:latin typeface="Arial" panose="020B0604020202020204" pitchFamily="34" charset="0"/>
              <a:cs typeface="Arial" panose="020B0604020202020204" pitchFamily="34" charset="0"/>
            </a:endParaRPr>
          </a:p>
          <a:p>
            <a:pPr>
              <a:lnSpc>
                <a:spcPct val="90000"/>
              </a:lnSpc>
              <a:buFont typeface="Wingdings" panose="05000000000000000000" pitchFamily="2" charset="2"/>
              <a:buChar char="§"/>
            </a:pPr>
            <a:r>
              <a:rPr lang="en-GB" sz="1700" dirty="0">
                <a:latin typeface="Arial" panose="020B0604020202020204" pitchFamily="34" charset="0"/>
                <a:cs typeface="Arial" panose="020B0604020202020204" pitchFamily="34" charset="0"/>
              </a:rPr>
              <a:t>No pupil will be forced to join in an activity, or answer a question;</a:t>
            </a:r>
          </a:p>
          <a:p>
            <a:pPr marL="0" indent="0">
              <a:lnSpc>
                <a:spcPct val="90000"/>
              </a:lnSpc>
              <a:buNone/>
            </a:pPr>
            <a:endParaRPr lang="en-GB" sz="1700" dirty="0">
              <a:latin typeface="Arial" panose="020B0604020202020204" pitchFamily="34" charset="0"/>
              <a:cs typeface="Arial" panose="020B0604020202020204" pitchFamily="34" charset="0"/>
            </a:endParaRPr>
          </a:p>
          <a:p>
            <a:pPr>
              <a:lnSpc>
                <a:spcPct val="90000"/>
              </a:lnSpc>
              <a:buFont typeface="Wingdings" panose="05000000000000000000" pitchFamily="2" charset="2"/>
              <a:buChar char="§"/>
            </a:pPr>
            <a:r>
              <a:rPr lang="en-GB" sz="1700" dirty="0">
                <a:latin typeface="Arial" panose="020B0604020202020204" pitchFamily="34" charset="0"/>
                <a:cs typeface="Arial" panose="020B0604020202020204" pitchFamily="34" charset="0"/>
              </a:rPr>
              <a:t>All genders taught together;</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403"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724E779C-9699-491B-85DE-E99E9EF9916F}"/>
              </a:ext>
            </a:extLst>
          </p:cNvPr>
          <p:cNvSpPr>
            <a:spLocks noGrp="1"/>
          </p:cNvSpPr>
          <p:nvPr>
            <p:ph sz="half" idx="2"/>
          </p:nvPr>
        </p:nvSpPr>
        <p:spPr>
          <a:xfrm>
            <a:off x="6338703" y="1412489"/>
            <a:ext cx="2398275" cy="4363844"/>
          </a:xfrm>
        </p:spPr>
        <p:txBody>
          <a:bodyPr>
            <a:normAutofit lnSpcReduction="10000"/>
          </a:bodyPr>
          <a:lstStyle/>
          <a:p>
            <a:pPr>
              <a:buFont typeface="Wingdings" panose="05000000000000000000" pitchFamily="2" charset="2"/>
              <a:buChar char="§"/>
            </a:pPr>
            <a:r>
              <a:rPr lang="en-GB" sz="1600" dirty="0">
                <a:latin typeface="Arial" panose="020B0604020202020204" pitchFamily="34" charset="0"/>
                <a:cs typeface="Arial" panose="020B0604020202020204" pitchFamily="34" charset="0"/>
              </a:rPr>
              <a:t>Teachers have been </a:t>
            </a:r>
            <a:r>
              <a:rPr lang="en-GB" sz="1600" dirty="0" smtClean="0">
                <a:latin typeface="Arial" panose="020B0604020202020204" pitchFamily="34" charset="0"/>
                <a:cs typeface="Arial" panose="020B0604020202020204" pitchFamily="34" charset="0"/>
              </a:rPr>
              <a:t>support </a:t>
            </a:r>
            <a:r>
              <a:rPr lang="en-GB" sz="1600" dirty="0">
                <a:latin typeface="Arial" panose="020B0604020202020204" pitchFamily="34" charset="0"/>
                <a:cs typeface="Arial" panose="020B0604020202020204" pitchFamily="34" charset="0"/>
              </a:rPr>
              <a:t>to teach these lessons;</a:t>
            </a:r>
          </a:p>
          <a:p>
            <a:pPr>
              <a:buFont typeface="Wingdings" panose="05000000000000000000" pitchFamily="2" charset="2"/>
              <a:buChar char="§"/>
            </a:pPr>
            <a:endParaRPr lang="en-GB" sz="1600" dirty="0">
              <a:latin typeface="Arial" panose="020B0604020202020204" pitchFamily="34" charset="0"/>
              <a:cs typeface="Arial" panose="020B0604020202020204" pitchFamily="34" charset="0"/>
            </a:endParaRPr>
          </a:p>
          <a:p>
            <a:pPr>
              <a:buFont typeface="Wingdings" panose="05000000000000000000" pitchFamily="2" charset="2"/>
              <a:buChar char="§"/>
            </a:pPr>
            <a:r>
              <a:rPr lang="en-GB" sz="1600" dirty="0">
                <a:latin typeface="Arial" panose="020B0604020202020204" pitchFamily="34" charset="0"/>
                <a:cs typeface="Arial" panose="020B0604020202020204" pitchFamily="34" charset="0"/>
              </a:rPr>
              <a:t>Teachers are unlikely to, and pupils not be asked to share personal experiences;</a:t>
            </a:r>
          </a:p>
          <a:p>
            <a:pPr>
              <a:buFont typeface="Wingdings" panose="05000000000000000000" pitchFamily="2" charset="2"/>
              <a:buChar char="§"/>
            </a:pPr>
            <a:endParaRPr lang="en-GB" sz="1600" dirty="0">
              <a:latin typeface="Arial" panose="020B0604020202020204" pitchFamily="34" charset="0"/>
              <a:cs typeface="Arial" panose="020B0604020202020204" pitchFamily="34" charset="0"/>
            </a:endParaRPr>
          </a:p>
          <a:p>
            <a:pPr>
              <a:buFont typeface="Wingdings" panose="05000000000000000000" pitchFamily="2" charset="2"/>
              <a:buChar char="§"/>
            </a:pPr>
            <a:r>
              <a:rPr lang="en-GB" sz="1600" dirty="0">
                <a:latin typeface="Arial" panose="020B0604020202020204" pitchFamily="34" charset="0"/>
                <a:cs typeface="Arial" panose="020B0604020202020204" pitchFamily="34" charset="0"/>
              </a:rPr>
              <a:t>All causes for concern raised as a result of the lessons will be dealt with according to the school safeguarding policy.</a:t>
            </a:r>
          </a:p>
        </p:txBody>
      </p:sp>
      <p:pic>
        <p:nvPicPr>
          <p:cNvPr id="5" name="Recorded Sound">
            <a:hlinkClick r:id="" action="ppaction://media"/>
            <a:extLst>
              <a:ext uri="{FF2B5EF4-FFF2-40B4-BE49-F238E27FC236}">
                <a16:creationId xmlns:a16="http://schemas.microsoft.com/office/drawing/2014/main" id="{04B5DCB4-035C-4D74-991D-12895E96EE3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24454" y="6045713"/>
            <a:ext cx="487363" cy="487363"/>
          </a:xfrm>
          <a:prstGeom prst="rect">
            <a:avLst/>
          </a:prstGeom>
        </p:spPr>
      </p:pic>
    </p:spTree>
    <p:extLst>
      <p:ext uri="{BB962C8B-B14F-4D97-AF65-F5344CB8AC3E}">
        <p14:creationId xmlns:p14="http://schemas.microsoft.com/office/powerpoint/2010/main" val="212440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5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00EAFF9F-0680-432B-BEAA-E1F6F0783D0C}"/>
              </a:ext>
            </a:extLst>
          </p:cNvPr>
          <p:cNvSpPr>
            <a:spLocks noGrp="1"/>
          </p:cNvSpPr>
          <p:nvPr>
            <p:ph type="title"/>
          </p:nvPr>
        </p:nvSpPr>
        <p:spPr>
          <a:xfrm>
            <a:off x="480059" y="2053641"/>
            <a:ext cx="2751871" cy="2760098"/>
          </a:xfrm>
        </p:spPr>
        <p:txBody>
          <a:bodyPr vert="horz" lIns="91440" tIns="45720" rIns="91440" bIns="45720" rtlCol="0" anchor="ctr">
            <a:normAutofit/>
          </a:bodyPr>
          <a:lstStyle/>
          <a:p>
            <a:pPr defTabSz="914400">
              <a:lnSpc>
                <a:spcPct val="90000"/>
              </a:lnSpc>
            </a:pPr>
            <a:r>
              <a:rPr lang="en-US" sz="4400" kern="1200" dirty="0">
                <a:solidFill>
                  <a:srgbClr val="FFFFFF"/>
                </a:solidFill>
                <a:latin typeface="+mj-lt"/>
                <a:ea typeface="+mj-ea"/>
                <a:cs typeface="+mj-cs"/>
              </a:rPr>
              <a:t>Top tips for talking to your child…</a:t>
            </a:r>
          </a:p>
        </p:txBody>
      </p:sp>
      <p:sp>
        <p:nvSpPr>
          <p:cNvPr id="3" name="Content Placeholder 2">
            <a:extLst>
              <a:ext uri="{FF2B5EF4-FFF2-40B4-BE49-F238E27FC236}">
                <a16:creationId xmlns:a16="http://schemas.microsoft.com/office/drawing/2014/main" id="{064054E9-66E8-4B03-AA1A-DDBB8853B573}"/>
              </a:ext>
            </a:extLst>
          </p:cNvPr>
          <p:cNvSpPr>
            <a:spLocks noGrp="1"/>
          </p:cNvSpPr>
          <p:nvPr>
            <p:ph type="subTitle" idx="1"/>
          </p:nvPr>
        </p:nvSpPr>
        <p:spPr>
          <a:xfrm>
            <a:off x="4567930" y="801866"/>
            <a:ext cx="3979563" cy="5230634"/>
          </a:xfrm>
        </p:spPr>
        <p:txBody>
          <a:bodyPr vert="horz" lIns="91440" tIns="45720" rIns="91440" bIns="45720" rtlCol="0" anchor="ctr">
            <a:normAutofit/>
          </a:bodyPr>
          <a:lstStyle/>
          <a:p>
            <a:pPr algn="ctr" defTabSz="914400">
              <a:lnSpc>
                <a:spcPct val="90000"/>
              </a:lnSpc>
            </a:pPr>
            <a:r>
              <a:rPr lang="en-US" sz="3200" dirty="0">
                <a:solidFill>
                  <a:srgbClr val="000000"/>
                </a:solidFill>
                <a:latin typeface="+mn-lt"/>
                <a:cs typeface="+mn-cs"/>
              </a:rPr>
              <a:t>Use everyday opportunities</a:t>
            </a:r>
          </a:p>
          <a:p>
            <a:pPr algn="ctr" defTabSz="914400">
              <a:lnSpc>
                <a:spcPct val="90000"/>
              </a:lnSpc>
            </a:pPr>
            <a:endParaRPr lang="en-US" sz="3200" dirty="0">
              <a:solidFill>
                <a:srgbClr val="000000"/>
              </a:solidFill>
              <a:latin typeface="+mn-lt"/>
              <a:cs typeface="+mn-cs"/>
            </a:endParaRPr>
          </a:p>
          <a:p>
            <a:pPr algn="ctr" defTabSz="914400">
              <a:lnSpc>
                <a:spcPct val="90000"/>
              </a:lnSpc>
            </a:pPr>
            <a:r>
              <a:rPr lang="en-US" sz="3200" dirty="0">
                <a:solidFill>
                  <a:srgbClr val="000000"/>
                </a:solidFill>
                <a:latin typeface="+mn-lt"/>
                <a:cs typeface="+mn-cs"/>
              </a:rPr>
              <a:t>Be calm and relaxed</a:t>
            </a:r>
          </a:p>
          <a:p>
            <a:pPr algn="ctr" defTabSz="914400">
              <a:lnSpc>
                <a:spcPct val="90000"/>
              </a:lnSpc>
            </a:pPr>
            <a:endParaRPr lang="en-US" sz="3200" dirty="0">
              <a:solidFill>
                <a:srgbClr val="000000"/>
              </a:solidFill>
              <a:latin typeface="+mn-lt"/>
              <a:cs typeface="+mn-cs"/>
            </a:endParaRPr>
          </a:p>
          <a:p>
            <a:pPr algn="ctr" defTabSz="914400">
              <a:lnSpc>
                <a:spcPct val="90000"/>
              </a:lnSpc>
            </a:pPr>
            <a:r>
              <a:rPr lang="en-US" sz="3200" dirty="0">
                <a:solidFill>
                  <a:srgbClr val="000000"/>
                </a:solidFill>
                <a:latin typeface="+mn-lt"/>
                <a:cs typeface="+mn-cs"/>
              </a:rPr>
              <a:t>Really listen</a:t>
            </a:r>
          </a:p>
          <a:p>
            <a:pPr indent="-228600" defTabSz="914400">
              <a:lnSpc>
                <a:spcPct val="90000"/>
              </a:lnSpc>
              <a:buFont typeface="Arial" panose="020B0604020202020204" pitchFamily="34" charset="0"/>
              <a:buChar char="•"/>
            </a:pPr>
            <a:endParaRPr lang="en-US" sz="2100" dirty="0">
              <a:solidFill>
                <a:srgbClr val="000000"/>
              </a:solidFill>
              <a:latin typeface="+mn-lt"/>
              <a:cs typeface="+mn-cs"/>
            </a:endParaRPr>
          </a:p>
        </p:txBody>
      </p:sp>
      <p:pic>
        <p:nvPicPr>
          <p:cNvPr id="4" name="Recorded Sound">
            <a:hlinkClick r:id="" action="ppaction://media"/>
            <a:extLst>
              <a:ext uri="{FF2B5EF4-FFF2-40B4-BE49-F238E27FC236}">
                <a16:creationId xmlns:a16="http://schemas.microsoft.com/office/drawing/2014/main" id="{2F607315-E4F2-4B82-A48C-E72E2D6914A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60130" y="5888396"/>
            <a:ext cx="487363" cy="487363"/>
          </a:xfrm>
          <a:prstGeom prst="rect">
            <a:avLst/>
          </a:prstGeom>
        </p:spPr>
      </p:pic>
    </p:spTree>
    <p:extLst>
      <p:ext uri="{BB962C8B-B14F-4D97-AF65-F5344CB8AC3E}">
        <p14:creationId xmlns:p14="http://schemas.microsoft.com/office/powerpoint/2010/main" val="340399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47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772C5-D300-49FD-A573-D08AF868A5D1}"/>
              </a:ext>
            </a:extLst>
          </p:cNvPr>
          <p:cNvSpPr>
            <a:spLocks noGrp="1"/>
          </p:cNvSpPr>
          <p:nvPr>
            <p:ph type="title"/>
          </p:nvPr>
        </p:nvSpPr>
        <p:spPr/>
        <p:txBody>
          <a:bodyPr/>
          <a:lstStyle/>
          <a:p>
            <a:r>
              <a:rPr lang="en-GB" dirty="0"/>
              <a:t>Parental right to have your child excused</a:t>
            </a:r>
          </a:p>
        </p:txBody>
      </p:sp>
      <p:sp>
        <p:nvSpPr>
          <p:cNvPr id="3" name="Subtitle 2">
            <a:extLst>
              <a:ext uri="{FF2B5EF4-FFF2-40B4-BE49-F238E27FC236}">
                <a16:creationId xmlns:a16="http://schemas.microsoft.com/office/drawing/2014/main" id="{D7B66897-3BA6-4F6E-AD58-5D706B2D1849}"/>
              </a:ext>
            </a:extLst>
          </p:cNvPr>
          <p:cNvSpPr>
            <a:spLocks noGrp="1"/>
          </p:cNvSpPr>
          <p:nvPr>
            <p:ph type="subTitle" idx="1"/>
          </p:nvPr>
        </p:nvSpPr>
        <p:spPr>
          <a:xfrm>
            <a:off x="457200" y="1132302"/>
            <a:ext cx="8229600" cy="4827434"/>
          </a:xfrm>
        </p:spPr>
        <p:txBody>
          <a:bodyPr>
            <a:normAutofit lnSpcReduction="10000"/>
          </a:bodyPr>
          <a:lstStyle/>
          <a:p>
            <a:pPr marL="342900" indent="-342900">
              <a:buFont typeface="Courier New" panose="02070309020205020404" pitchFamily="49" charset="0"/>
              <a:buChar char="o"/>
            </a:pPr>
            <a:r>
              <a:rPr lang="en-GB" sz="2000" dirty="0"/>
              <a:t>No right to withdraw from relationships education, health education or sex education taught within the national curriculum for science.</a:t>
            </a:r>
          </a:p>
          <a:p>
            <a:pPr marL="171450" indent="-171450">
              <a:buFont typeface="Courier New" panose="02070309020205020404" pitchFamily="49" charset="0"/>
              <a:buChar char="o"/>
            </a:pPr>
            <a:endParaRPr lang="en-GB" sz="2000" dirty="0"/>
          </a:p>
          <a:p>
            <a:pPr marL="342900" indent="-342900">
              <a:buFont typeface="Courier New" panose="02070309020205020404" pitchFamily="49" charset="0"/>
              <a:buChar char="o"/>
            </a:pPr>
            <a:r>
              <a:rPr lang="en-GB" sz="2000" dirty="0"/>
              <a:t>If you wish to have your child excused from some or all elements of sex education, you will need to meet with the head teacher to discuss. An appointment can be arranged by contacting:</a:t>
            </a:r>
          </a:p>
          <a:p>
            <a:pPr algn="ctr"/>
            <a:r>
              <a:rPr lang="en-GB" sz="2000" dirty="0" smtClean="0">
                <a:solidFill>
                  <a:schemeClr val="tx1"/>
                </a:solidFill>
                <a:hlinkClick r:id="rId3"/>
              </a:rPr>
              <a:t>head@seafordhead.org</a:t>
            </a:r>
            <a:endParaRPr lang="en-GB" sz="2000" dirty="0" smtClean="0">
              <a:solidFill>
                <a:schemeClr val="tx1"/>
              </a:solidFill>
            </a:endParaRPr>
          </a:p>
          <a:p>
            <a:pPr marL="171450" indent="-171450">
              <a:buFont typeface="Courier New" panose="02070309020205020404" pitchFamily="49" charset="0"/>
              <a:buChar char="o"/>
            </a:pPr>
            <a:endParaRPr lang="en-GB" sz="2000" dirty="0"/>
          </a:p>
          <a:p>
            <a:pPr marL="342900" indent="-342900">
              <a:buFont typeface="Courier New" panose="02070309020205020404" pitchFamily="49" charset="0"/>
              <a:buChar char="o"/>
            </a:pPr>
            <a:r>
              <a:rPr lang="en-GB" sz="2000" dirty="0"/>
              <a:t>Requests will be granted except in exceptional circumstances</a:t>
            </a:r>
          </a:p>
          <a:p>
            <a:pPr marL="171450" indent="-171450">
              <a:buFont typeface="Courier New" panose="02070309020205020404" pitchFamily="49" charset="0"/>
              <a:buChar char="o"/>
            </a:pPr>
            <a:endParaRPr lang="en-GB" sz="2000" dirty="0"/>
          </a:p>
          <a:p>
            <a:pPr marL="342900" indent="-342900">
              <a:buFont typeface="Courier New" panose="02070309020205020404" pitchFamily="49" charset="0"/>
              <a:buChar char="o"/>
            </a:pPr>
            <a:r>
              <a:rPr lang="en-GB" sz="2000" dirty="0"/>
              <a:t>Pupils can override this 3 terms before their sixteenth birthday to access a sex education curriculum in their last year of school.</a:t>
            </a:r>
          </a:p>
        </p:txBody>
      </p:sp>
    </p:spTree>
    <p:extLst>
      <p:ext uri="{BB962C8B-B14F-4D97-AF65-F5344CB8AC3E}">
        <p14:creationId xmlns:p14="http://schemas.microsoft.com/office/powerpoint/2010/main" val="1909739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707FC24-6981-43D9-B525-C7832BA224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11449"/>
            <a:ext cx="3249230"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3CA05754-F996-4B91-BCE9-3F895397C256}"/>
              </a:ext>
            </a:extLst>
          </p:cNvPr>
          <p:cNvSpPr>
            <a:spLocks noGrp="1"/>
          </p:cNvSpPr>
          <p:nvPr>
            <p:ph type="title"/>
          </p:nvPr>
        </p:nvSpPr>
        <p:spPr>
          <a:xfrm>
            <a:off x="557212" y="742951"/>
            <a:ext cx="2607469" cy="4962524"/>
          </a:xfrm>
        </p:spPr>
        <p:txBody>
          <a:bodyPr vert="horz" lIns="91440" tIns="45720" rIns="91440" bIns="45720" rtlCol="0" anchor="ctr">
            <a:normAutofit/>
          </a:bodyPr>
          <a:lstStyle/>
          <a:p>
            <a:pPr algn="ctr" defTabSz="914400">
              <a:lnSpc>
                <a:spcPct val="90000"/>
              </a:lnSpc>
            </a:pPr>
            <a:r>
              <a:rPr lang="en-US" sz="2000" kern="1200" dirty="0">
                <a:solidFill>
                  <a:srgbClr val="FFFFFF"/>
                </a:solidFill>
                <a:latin typeface="+mj-lt"/>
                <a:ea typeface="+mj-ea"/>
                <a:cs typeface="+mj-cs"/>
              </a:rPr>
              <a:t>These subjects represent a huge opportunity to help our children and young people develop. The knowledge and attributes gained will support their own, and others’, wellbeing and attainment and help young people to become successful and happy adults who make a meaningful contribution to society. </a:t>
            </a:r>
            <a:br>
              <a:rPr lang="en-US" sz="2000" kern="1200" dirty="0">
                <a:solidFill>
                  <a:srgbClr val="FFFFFF"/>
                </a:solidFill>
                <a:latin typeface="+mj-lt"/>
                <a:ea typeface="+mj-ea"/>
                <a:cs typeface="+mj-cs"/>
              </a:rPr>
            </a:br>
            <a:endParaRPr lang="en-US" sz="2000" kern="1200" dirty="0">
              <a:solidFill>
                <a:srgbClr val="FFFFFF"/>
              </a:solidFill>
              <a:latin typeface="+mj-lt"/>
              <a:ea typeface="+mj-ea"/>
              <a:cs typeface="+mj-cs"/>
            </a:endParaRPr>
          </a:p>
        </p:txBody>
      </p:sp>
      <p:pic>
        <p:nvPicPr>
          <p:cNvPr id="9" name="Content Placeholder 6">
            <a:extLst>
              <a:ext uri="{FF2B5EF4-FFF2-40B4-BE49-F238E27FC236}">
                <a16:creationId xmlns:a16="http://schemas.microsoft.com/office/drawing/2014/main" id="{89E79263-4161-4B86-A4A4-3D813880E935}"/>
              </a:ext>
            </a:extLst>
          </p:cNvPr>
          <p:cNvPicPr>
            <a:picLocks noGrp="1" noChangeAspect="1"/>
          </p:cNvPicPr>
          <p:nvPr>
            <p:ph idx="1"/>
          </p:nvPr>
        </p:nvPicPr>
        <p:blipFill rotWithShape="1">
          <a:blip r:embed="rId4"/>
          <a:srcRect l="16978" r="14312"/>
          <a:stretch/>
        </p:blipFill>
        <p:spPr>
          <a:xfrm>
            <a:off x="3806442" y="877888"/>
            <a:ext cx="4836479" cy="46926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Recorded Sound">
            <a:hlinkClick r:id="" action="ppaction://media"/>
            <a:extLst>
              <a:ext uri="{FF2B5EF4-FFF2-40B4-BE49-F238E27FC236}">
                <a16:creationId xmlns:a16="http://schemas.microsoft.com/office/drawing/2014/main" id="{6B21F028-A3D5-4AA8-8DC9-51D65C0EFE9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1431876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0">
            <a:extLst>
              <a:ext uri="{FF2B5EF4-FFF2-40B4-BE49-F238E27FC236}">
                <a16:creationId xmlns:a16="http://schemas.microsoft.com/office/drawing/2014/main" id="{AB45A142-4255-493C-8284-5D566C121B1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7"/>
            <a:ext cx="3249230"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FB5768-EE75-4482-9C9E-79DCE80D5765}"/>
              </a:ext>
            </a:extLst>
          </p:cNvPr>
          <p:cNvSpPr>
            <a:spLocks noGrp="1"/>
          </p:cNvSpPr>
          <p:nvPr>
            <p:ph type="title"/>
          </p:nvPr>
        </p:nvSpPr>
        <p:spPr>
          <a:xfrm>
            <a:off x="505677" y="2228098"/>
            <a:ext cx="2743200" cy="2887579"/>
          </a:xfrm>
        </p:spPr>
        <p:txBody>
          <a:bodyPr vert="horz" lIns="91440" tIns="45720" rIns="91440" bIns="45720" rtlCol="0" anchor="b">
            <a:normAutofit fontScale="90000"/>
          </a:bodyPr>
          <a:lstStyle/>
          <a:p>
            <a:pPr algn="ctr" defTabSz="914400">
              <a:lnSpc>
                <a:spcPct val="90000"/>
              </a:lnSpc>
            </a:pPr>
            <a:r>
              <a:rPr lang="en-US" sz="2900" kern="1200" dirty="0">
                <a:solidFill>
                  <a:srgbClr val="FFFFFF"/>
                </a:solidFill>
                <a:latin typeface="+mj-lt"/>
                <a:ea typeface="+mj-ea"/>
                <a:cs typeface="+mj-cs"/>
              </a:rPr>
              <a:t>If you would like to discuss the </a:t>
            </a:r>
            <a:r>
              <a:rPr lang="en-US" sz="2900" kern="1200" dirty="0" smtClean="0">
                <a:solidFill>
                  <a:srgbClr val="FFFFFF"/>
                </a:solidFill>
                <a:latin typeface="+mj-lt"/>
                <a:ea typeface="+mj-ea"/>
                <a:cs typeface="+mj-cs"/>
              </a:rPr>
              <a:t>PSHE &amp; RSHE </a:t>
            </a:r>
            <a:r>
              <a:rPr lang="en-US" sz="2900" kern="1200" dirty="0">
                <a:solidFill>
                  <a:srgbClr val="FFFFFF"/>
                </a:solidFill>
                <a:latin typeface="+mj-lt"/>
                <a:ea typeface="+mj-ea"/>
                <a:cs typeface="+mj-cs"/>
              </a:rPr>
              <a:t>provision </a:t>
            </a:r>
            <a:r>
              <a:rPr lang="en-US" sz="2900" kern="1200" dirty="0" smtClean="0">
                <a:solidFill>
                  <a:srgbClr val="FFFFFF"/>
                </a:solidFill>
                <a:latin typeface="+mj-lt"/>
                <a:ea typeface="+mj-ea"/>
                <a:cs typeface="+mj-cs"/>
              </a:rPr>
              <a:t>further</a:t>
            </a:r>
            <a:br>
              <a:rPr lang="en-US" sz="2900" kern="1200" dirty="0" smtClean="0">
                <a:solidFill>
                  <a:srgbClr val="FFFFFF"/>
                </a:solidFill>
                <a:latin typeface="+mj-lt"/>
                <a:ea typeface="+mj-ea"/>
                <a:cs typeface="+mj-cs"/>
              </a:rPr>
            </a:br>
            <a:r>
              <a:rPr lang="en-US" sz="2900" kern="1200" dirty="0" smtClean="0">
                <a:solidFill>
                  <a:srgbClr val="FFFFFF"/>
                </a:solidFill>
                <a:latin typeface="+mj-lt"/>
                <a:ea typeface="+mj-ea"/>
                <a:cs typeface="+mj-cs"/>
              </a:rPr>
              <a:t> please</a:t>
            </a:r>
            <a:r>
              <a:rPr lang="en-US" sz="2900" dirty="0">
                <a:solidFill>
                  <a:srgbClr val="FFFFFF"/>
                </a:solidFill>
                <a:latin typeface="+mj-lt"/>
                <a:cs typeface="+mj-cs"/>
              </a:rPr>
              <a:t> </a:t>
            </a:r>
            <a:r>
              <a:rPr lang="en-US" sz="2900" dirty="0" smtClean="0">
                <a:solidFill>
                  <a:srgbClr val="FFFFFF"/>
                </a:solidFill>
                <a:latin typeface="+mj-lt"/>
                <a:cs typeface="+mj-cs"/>
              </a:rPr>
              <a:t>contact</a:t>
            </a:r>
            <a:r>
              <a:rPr lang="en-US" sz="2900" kern="1200" dirty="0" smtClean="0">
                <a:solidFill>
                  <a:srgbClr val="FFFFFF"/>
                </a:solidFill>
                <a:latin typeface="+mj-lt"/>
                <a:ea typeface="+mj-ea"/>
                <a:cs typeface="+mj-cs"/>
              </a:rPr>
              <a:t/>
            </a:r>
            <a:br>
              <a:rPr lang="en-US" sz="2900" kern="1200" dirty="0" smtClean="0">
                <a:solidFill>
                  <a:srgbClr val="FFFFFF"/>
                </a:solidFill>
                <a:latin typeface="+mj-lt"/>
                <a:ea typeface="+mj-ea"/>
                <a:cs typeface="+mj-cs"/>
              </a:rPr>
            </a:br>
            <a:r>
              <a:rPr lang="en-US" sz="2900" kern="1200" dirty="0">
                <a:solidFill>
                  <a:srgbClr val="FFFFFF"/>
                </a:solidFill>
                <a:latin typeface="+mj-lt"/>
                <a:ea typeface="+mj-ea"/>
                <a:cs typeface="+mj-cs"/>
              </a:rPr>
              <a:t/>
            </a:r>
            <a:br>
              <a:rPr lang="en-US" sz="2900" kern="1200" dirty="0">
                <a:solidFill>
                  <a:srgbClr val="FFFFFF"/>
                </a:solidFill>
                <a:latin typeface="+mj-lt"/>
                <a:ea typeface="+mj-ea"/>
                <a:cs typeface="+mj-cs"/>
              </a:rPr>
            </a:br>
            <a:r>
              <a:rPr lang="en-US" sz="2900" i="1" kern="1200" dirty="0" smtClean="0">
                <a:solidFill>
                  <a:srgbClr val="FFFFFF"/>
                </a:solidFill>
                <a:latin typeface="+mj-lt"/>
                <a:ea typeface="+mj-ea"/>
                <a:cs typeface="+mj-cs"/>
              </a:rPr>
              <a:t>Sam Whittaker</a:t>
            </a:r>
            <a:br>
              <a:rPr lang="en-US" sz="2900" i="1" kern="1200" dirty="0" smtClean="0">
                <a:solidFill>
                  <a:srgbClr val="FFFFFF"/>
                </a:solidFill>
                <a:latin typeface="+mj-lt"/>
                <a:ea typeface="+mj-ea"/>
                <a:cs typeface="+mj-cs"/>
              </a:rPr>
            </a:br>
            <a:r>
              <a:rPr lang="en-US" sz="2900" i="1" kern="1200" dirty="0" smtClean="0">
                <a:solidFill>
                  <a:srgbClr val="FFFFFF"/>
                </a:solidFill>
                <a:latin typeface="+mj-lt"/>
                <a:ea typeface="+mj-ea"/>
                <a:cs typeface="+mj-cs"/>
              </a:rPr>
              <a:t/>
            </a:r>
            <a:br>
              <a:rPr lang="en-US" sz="2900" i="1" kern="1200" dirty="0" smtClean="0">
                <a:solidFill>
                  <a:srgbClr val="FFFFFF"/>
                </a:solidFill>
                <a:latin typeface="+mj-lt"/>
                <a:ea typeface="+mj-ea"/>
                <a:cs typeface="+mj-cs"/>
              </a:rPr>
            </a:br>
            <a:r>
              <a:rPr lang="en-US" sz="1600" i="1" dirty="0" smtClean="0">
                <a:solidFill>
                  <a:srgbClr val="FFFFFF"/>
                </a:solidFill>
                <a:latin typeface="+mj-lt"/>
                <a:cs typeface="+mj-cs"/>
                <a:hlinkClick r:id="rId5"/>
              </a:rPr>
              <a:t>samwhittaker@seafordhead.org</a:t>
            </a:r>
            <a:r>
              <a:rPr lang="en-US" sz="1600" i="1" dirty="0" smtClean="0">
                <a:solidFill>
                  <a:srgbClr val="FFFFFF"/>
                </a:solidFill>
                <a:latin typeface="+mj-lt"/>
                <a:cs typeface="+mj-cs"/>
              </a:rPr>
              <a:t/>
            </a:r>
            <a:br>
              <a:rPr lang="en-US" sz="1600" i="1" dirty="0" smtClean="0">
                <a:solidFill>
                  <a:srgbClr val="FFFFFF"/>
                </a:solidFill>
                <a:latin typeface="+mj-lt"/>
                <a:cs typeface="+mj-cs"/>
              </a:rPr>
            </a:br>
            <a:r>
              <a:rPr lang="en-US" sz="2900" kern="1200" dirty="0">
                <a:solidFill>
                  <a:srgbClr val="FFFFFF"/>
                </a:solidFill>
                <a:latin typeface="+mj-lt"/>
                <a:ea typeface="+mj-ea"/>
                <a:cs typeface="+mj-cs"/>
              </a:rPr>
              <a:t/>
            </a:r>
            <a:br>
              <a:rPr lang="en-US" sz="2900" kern="1200" dirty="0">
                <a:solidFill>
                  <a:srgbClr val="FFFFFF"/>
                </a:solidFill>
                <a:latin typeface="+mj-lt"/>
                <a:ea typeface="+mj-ea"/>
                <a:cs typeface="+mj-cs"/>
              </a:rPr>
            </a:br>
            <a:endParaRPr lang="en-US" sz="2900" kern="1200" dirty="0">
              <a:solidFill>
                <a:srgbClr val="FFFFFF"/>
              </a:solidFill>
              <a:latin typeface="+mj-lt"/>
              <a:ea typeface="+mj-ea"/>
              <a:cs typeface="+mj-cs"/>
            </a:endParaRPr>
          </a:p>
        </p:txBody>
      </p:sp>
      <p:pic>
        <p:nvPicPr>
          <p:cNvPr id="7" name="Picture 6">
            <a:extLst>
              <a:ext uri="{FF2B5EF4-FFF2-40B4-BE49-F238E27FC236}">
                <a16:creationId xmlns:a16="http://schemas.microsoft.com/office/drawing/2014/main" id="{5BFDEB0C-A4B3-4AAD-A9DE-67CC360DBCB7}"/>
              </a:ext>
            </a:extLst>
          </p:cNvPr>
          <p:cNvPicPr>
            <a:picLocks noChangeAspect="1"/>
          </p:cNvPicPr>
          <p:nvPr/>
        </p:nvPicPr>
        <p:blipFill rotWithShape="1">
          <a:blip r:embed="rId6">
            <a:duotone>
              <a:schemeClr val="accent1">
                <a:shade val="45000"/>
                <a:satMod val="135000"/>
              </a:schemeClr>
              <a:prstClr val="white"/>
            </a:duotone>
          </a:blip>
          <a:srcRect l="24395" r="20631"/>
          <a:stretch/>
        </p:blipFill>
        <p:spPr>
          <a:xfrm>
            <a:off x="4142574" y="713217"/>
            <a:ext cx="4489594" cy="4942616"/>
          </a:xfrm>
          <a:prstGeom prst="rect">
            <a:avLst/>
          </a:prstGeom>
          <a:no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Recorded Sound">
            <a:hlinkClick r:id="" action="ppaction://media"/>
            <a:extLst>
              <a:ext uri="{FF2B5EF4-FFF2-40B4-BE49-F238E27FC236}">
                <a16:creationId xmlns:a16="http://schemas.microsoft.com/office/drawing/2014/main" id="{D637D65B-2D5C-4FBD-BF19-E0747AF67D2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385664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9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928F64C6-FE22-4FC1-A763-DFCC514811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531267" y="3509963"/>
            <a:ext cx="5319162"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D3CE08F-166C-46E4-8EFE-91093B3CBF12}"/>
              </a:ext>
            </a:extLst>
          </p:cNvPr>
          <p:cNvSpPr>
            <a:spLocks noGrp="1"/>
          </p:cNvSpPr>
          <p:nvPr>
            <p:ph type="title"/>
          </p:nvPr>
        </p:nvSpPr>
        <p:spPr>
          <a:xfrm>
            <a:off x="3766365" y="3812954"/>
            <a:ext cx="4848966" cy="1516014"/>
          </a:xfrm>
        </p:spPr>
        <p:txBody>
          <a:bodyPr vert="horz" lIns="91440" tIns="45720" rIns="91440" bIns="45720" rtlCol="0" anchor="b">
            <a:normAutofit/>
          </a:bodyPr>
          <a:lstStyle/>
          <a:p>
            <a:pPr algn="l" defTabSz="914400">
              <a:lnSpc>
                <a:spcPct val="90000"/>
              </a:lnSpc>
            </a:pPr>
            <a:r>
              <a:rPr lang="en-US" sz="4200" dirty="0">
                <a:solidFill>
                  <a:srgbClr val="FFFFFF"/>
                </a:solidFill>
              </a:rPr>
              <a:t>The world has changed…</a:t>
            </a:r>
            <a:endParaRPr lang="en-US" sz="4200" kern="1200" dirty="0">
              <a:solidFill>
                <a:srgbClr val="FFFFFF"/>
              </a:solidFill>
              <a:latin typeface="+mj-lt"/>
              <a:ea typeface="+mj-ea"/>
              <a:cs typeface="+mj-cs"/>
            </a:endParaRPr>
          </a:p>
        </p:txBody>
      </p:sp>
      <p:cxnSp>
        <p:nvCxnSpPr>
          <p:cNvPr id="75" name="Straight Connector 74">
            <a:extLst>
              <a:ext uri="{FF2B5EF4-FFF2-40B4-BE49-F238E27FC236}">
                <a16:creationId xmlns:a16="http://schemas.microsoft.com/office/drawing/2014/main" id="{5C34627B-48E6-4F4D-B843-97717A86B49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53715" y="5443086"/>
            <a:ext cx="48006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AutoShape 8" descr="Image result for wonder bra advert">
            <a:extLst>
              <a:ext uri="{FF2B5EF4-FFF2-40B4-BE49-F238E27FC236}">
                <a16:creationId xmlns:a16="http://schemas.microsoft.com/office/drawing/2014/main" id="{D02C8546-B600-438C-9A4E-79CC4E9C5BCB}"/>
              </a:ext>
            </a:extLst>
          </p:cNvPr>
          <p:cNvSpPr>
            <a:spLocks noChangeAspect="1" noChangeArrowheads="1"/>
          </p:cNvSpPr>
          <p:nvPr/>
        </p:nvSpPr>
        <p:spPr bwMode="auto">
          <a:xfrm>
            <a:off x="3867448" y="3139680"/>
            <a:ext cx="1409105" cy="57864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1435" tIns="25718" rIns="51435" bIns="25718" numCol="1" anchor="t" anchorCtr="0" compatLnSpc="1">
            <a:prstTxWarp prst="textNoShape">
              <a:avLst/>
            </a:prstTxWarp>
          </a:bodyPr>
          <a:lstStyle/>
          <a:p>
            <a:endParaRPr lang="en-GB" sz="1013"/>
          </a:p>
        </p:txBody>
      </p:sp>
      <p:sp>
        <p:nvSpPr>
          <p:cNvPr id="4" name="TextBox 3">
            <a:extLst>
              <a:ext uri="{FF2B5EF4-FFF2-40B4-BE49-F238E27FC236}">
                <a16:creationId xmlns:a16="http://schemas.microsoft.com/office/drawing/2014/main" id="{C5254634-9E8D-43DD-899E-BC95FB3CC363}"/>
              </a:ext>
            </a:extLst>
          </p:cNvPr>
          <p:cNvSpPr txBox="1"/>
          <p:nvPr/>
        </p:nvSpPr>
        <p:spPr>
          <a:xfrm>
            <a:off x="947854" y="892098"/>
            <a:ext cx="7902575" cy="3416320"/>
          </a:xfrm>
          <a:prstGeom prst="rect">
            <a:avLst/>
          </a:prstGeom>
          <a:noFill/>
        </p:spPr>
        <p:txBody>
          <a:bodyPr wrap="square" rtlCol="0">
            <a:spAutoFit/>
          </a:bodyPr>
          <a:lstStyle/>
          <a:p>
            <a:pPr marL="342900" indent="-342900">
              <a:buFont typeface="Arial" panose="020B0604020202020204" pitchFamily="34" charset="0"/>
              <a:buChar char="•"/>
            </a:pPr>
            <a:r>
              <a:rPr lang="en-GB" sz="2400" dirty="0"/>
              <a:t>Internet access to adult content</a:t>
            </a:r>
          </a:p>
          <a:p>
            <a:pPr marL="342900" indent="-342900">
              <a:buFont typeface="Arial" panose="020B0604020202020204" pitchFamily="34" charset="0"/>
              <a:buChar char="•"/>
            </a:pPr>
            <a:r>
              <a:rPr lang="en-GB" sz="2400" dirty="0"/>
              <a:t>Gaming addiction</a:t>
            </a:r>
          </a:p>
          <a:p>
            <a:pPr marL="342900" indent="-342900">
              <a:buFont typeface="Arial" panose="020B0604020202020204" pitchFamily="34" charset="0"/>
              <a:buChar char="•"/>
            </a:pPr>
            <a:r>
              <a:rPr lang="en-GB" sz="2400" dirty="0"/>
              <a:t>Sexualisation of society</a:t>
            </a:r>
          </a:p>
          <a:p>
            <a:pPr marL="342900" indent="-342900">
              <a:buFont typeface="Arial" panose="020B0604020202020204" pitchFamily="34" charset="0"/>
              <a:buChar char="•"/>
            </a:pPr>
            <a:r>
              <a:rPr lang="en-GB" sz="2400" dirty="0"/>
              <a:t>Online bullying </a:t>
            </a:r>
          </a:p>
          <a:p>
            <a:pPr marL="342900" indent="-342900">
              <a:buFont typeface="Arial" panose="020B0604020202020204" pitchFamily="34" charset="0"/>
              <a:buChar char="•"/>
            </a:pPr>
            <a:r>
              <a:rPr lang="en-GB" sz="2400" dirty="0"/>
              <a:t>Online exploitation </a:t>
            </a:r>
          </a:p>
          <a:p>
            <a:pPr marL="342900" indent="-342900">
              <a:buFont typeface="Arial" panose="020B0604020202020204" pitchFamily="34" charset="0"/>
              <a:buChar char="•"/>
            </a:pPr>
            <a:r>
              <a:rPr lang="en-GB" sz="2400" dirty="0"/>
              <a:t>Gangs</a:t>
            </a:r>
          </a:p>
          <a:p>
            <a:pPr marL="342900" indent="-342900">
              <a:buFont typeface="Arial" panose="020B0604020202020204" pitchFamily="34" charset="0"/>
              <a:buChar char="•"/>
            </a:pPr>
            <a:r>
              <a:rPr lang="en-GB" sz="2400" dirty="0"/>
              <a:t>Knife crime</a:t>
            </a:r>
          </a:p>
          <a:p>
            <a:pPr marL="342900" indent="-342900">
              <a:buFont typeface="Arial" panose="020B0604020202020204" pitchFamily="34" charset="0"/>
              <a:buChar char="•"/>
            </a:pPr>
            <a:r>
              <a:rPr lang="en-GB" sz="2400" dirty="0"/>
              <a:t>Extremism</a:t>
            </a:r>
          </a:p>
          <a:p>
            <a:pPr marL="342900" indent="-342900">
              <a:buFont typeface="Arial" panose="020B0604020202020204" pitchFamily="34" charset="0"/>
              <a:buChar char="•"/>
            </a:pPr>
            <a:r>
              <a:rPr lang="en-GB" sz="2400" dirty="0"/>
              <a:t>Fake news</a:t>
            </a:r>
          </a:p>
        </p:txBody>
      </p:sp>
      <p:pic>
        <p:nvPicPr>
          <p:cNvPr id="6" name="Recorded Sound">
            <a:hlinkClick r:id="" action="ppaction://media"/>
            <a:extLst>
              <a:ext uri="{FF2B5EF4-FFF2-40B4-BE49-F238E27FC236}">
                <a16:creationId xmlns:a16="http://schemas.microsoft.com/office/drawing/2014/main" id="{E49FE103-D277-447A-9AE4-AECA7D01F8F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66803" y="5990439"/>
            <a:ext cx="487363" cy="487363"/>
          </a:xfrm>
          <a:prstGeom prst="rect">
            <a:avLst/>
          </a:prstGeom>
        </p:spPr>
      </p:pic>
    </p:spTree>
    <p:extLst>
      <p:ext uri="{BB962C8B-B14F-4D97-AF65-F5344CB8AC3E}">
        <p14:creationId xmlns:p14="http://schemas.microsoft.com/office/powerpoint/2010/main" val="88440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37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083711-B24F-4E65-966E-F13491FD9E03}"/>
              </a:ext>
            </a:extLst>
          </p:cNvPr>
          <p:cNvPicPr>
            <a:picLocks noChangeAspect="1"/>
          </p:cNvPicPr>
          <p:nvPr/>
        </p:nvPicPr>
        <p:blipFill rotWithShape="1">
          <a:blip r:embed="rId5"/>
          <a:srcRect l="22858" r="9525"/>
          <a:stretch/>
        </p:blipFill>
        <p:spPr>
          <a:xfrm>
            <a:off x="20" y="10"/>
            <a:ext cx="3477914" cy="6857990"/>
          </a:xfrm>
          <a:prstGeom prst="rect">
            <a:avLst/>
          </a:prstGeom>
        </p:spPr>
      </p:pic>
      <p:sp>
        <p:nvSpPr>
          <p:cNvPr id="14" name="Rectangle 9">
            <a:extLst>
              <a:ext uri="{FF2B5EF4-FFF2-40B4-BE49-F238E27FC236}">
                <a16:creationId xmlns:a16="http://schemas.microsoft.com/office/drawing/2014/main" id="{B9951BD9-0868-4CDB-ACD6-9C4209B5E41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477935" y="0"/>
            <a:ext cx="566606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3604D-3E0A-4459-BEE7-A4F436D99137}"/>
              </a:ext>
            </a:extLst>
          </p:cNvPr>
          <p:cNvSpPr>
            <a:spLocks noGrp="1"/>
          </p:cNvSpPr>
          <p:nvPr>
            <p:ph type="title"/>
          </p:nvPr>
        </p:nvSpPr>
        <p:spPr>
          <a:xfrm>
            <a:off x="3957996" y="640082"/>
            <a:ext cx="4705943" cy="3351602"/>
          </a:xfrm>
        </p:spPr>
        <p:txBody>
          <a:bodyPr vert="horz" lIns="91440" tIns="45720" rIns="91440" bIns="45720" rtlCol="0" anchor="b">
            <a:normAutofit/>
          </a:bodyPr>
          <a:lstStyle/>
          <a:p>
            <a:pPr defTabSz="914400">
              <a:lnSpc>
                <a:spcPct val="90000"/>
              </a:lnSpc>
            </a:pPr>
            <a:r>
              <a:rPr lang="en-US" sz="6000" b="1" dirty="0">
                <a:solidFill>
                  <a:schemeClr val="bg1"/>
                </a:solidFill>
                <a:latin typeface="+mj-lt"/>
                <a:cs typeface="+mj-cs"/>
              </a:rPr>
              <a:t>Secretary of State Foreword</a:t>
            </a:r>
          </a:p>
        </p:txBody>
      </p:sp>
      <p:sp>
        <p:nvSpPr>
          <p:cNvPr id="3" name="Subtitle 2">
            <a:extLst>
              <a:ext uri="{FF2B5EF4-FFF2-40B4-BE49-F238E27FC236}">
                <a16:creationId xmlns:a16="http://schemas.microsoft.com/office/drawing/2014/main" id="{43AD605D-25D2-49B5-B5AF-7531CA2EC7A4}"/>
              </a:ext>
            </a:extLst>
          </p:cNvPr>
          <p:cNvSpPr>
            <a:spLocks noGrp="1"/>
          </p:cNvSpPr>
          <p:nvPr>
            <p:ph type="subTitle" idx="1"/>
          </p:nvPr>
        </p:nvSpPr>
        <p:spPr>
          <a:xfrm>
            <a:off x="3957995" y="4156276"/>
            <a:ext cx="4705944" cy="2061645"/>
          </a:xfrm>
        </p:spPr>
        <p:txBody>
          <a:bodyPr vert="horz" lIns="91440" tIns="45720" rIns="91440" bIns="45720" rtlCol="0">
            <a:normAutofit/>
          </a:bodyPr>
          <a:lstStyle/>
          <a:p>
            <a:pPr defTabSz="914400">
              <a:lnSpc>
                <a:spcPct val="90000"/>
              </a:lnSpc>
              <a:spcBef>
                <a:spcPts val="1000"/>
              </a:spcBef>
            </a:pPr>
            <a:r>
              <a:rPr lang="en-US" sz="1700" dirty="0">
                <a:solidFill>
                  <a:schemeClr val="bg1"/>
                </a:solidFill>
                <a:latin typeface="+mn-lt"/>
                <a:cs typeface="+mn-cs"/>
              </a:rPr>
              <a:t>“Today’s children and young people are growing up in an increasingly complex world and living their lives seamlessly on and offline. This presents many positive and exciting opportunities, but also challenges and risks. In this environment children and young people need to know how to manage their academic, personal and social lives in a positive way”.</a:t>
            </a:r>
          </a:p>
          <a:p>
            <a:pPr defTabSz="914400">
              <a:lnSpc>
                <a:spcPct val="90000"/>
              </a:lnSpc>
              <a:spcBef>
                <a:spcPts val="1000"/>
              </a:spcBef>
            </a:pPr>
            <a:endParaRPr lang="en-US" sz="1700" dirty="0">
              <a:solidFill>
                <a:schemeClr val="bg1"/>
              </a:solidFill>
              <a:latin typeface="+mn-lt"/>
              <a:cs typeface="+mn-cs"/>
            </a:endParaRPr>
          </a:p>
        </p:txBody>
      </p:sp>
      <p:pic>
        <p:nvPicPr>
          <p:cNvPr id="4" name="Recorded Sound">
            <a:hlinkClick r:id="" action="ppaction://media"/>
            <a:extLst>
              <a:ext uri="{FF2B5EF4-FFF2-40B4-BE49-F238E27FC236}">
                <a16:creationId xmlns:a16="http://schemas.microsoft.com/office/drawing/2014/main" id="{480639FD-8DFF-4995-BA10-14389DC6D58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20257" y="6209252"/>
            <a:ext cx="487363" cy="487363"/>
          </a:xfrm>
          <a:prstGeom prst="rect">
            <a:avLst/>
          </a:prstGeom>
        </p:spPr>
      </p:pic>
    </p:spTree>
    <p:extLst>
      <p:ext uri="{BB962C8B-B14F-4D97-AF65-F5344CB8AC3E}">
        <p14:creationId xmlns:p14="http://schemas.microsoft.com/office/powerpoint/2010/main" val="3471337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5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8AA5BC-4F7A-4226-8F99-6D824B226A9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9144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E5445C6-DD42-4979-86FF-03730E8C6DB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300" y="321733"/>
            <a:ext cx="8680116"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9F8CB0-B516-4712-8473-6CFC90F78916}"/>
              </a:ext>
            </a:extLst>
          </p:cNvPr>
          <p:cNvSpPr>
            <a:spLocks noGrp="1"/>
          </p:cNvSpPr>
          <p:nvPr>
            <p:ph type="title"/>
          </p:nvPr>
        </p:nvSpPr>
        <p:spPr>
          <a:xfrm>
            <a:off x="1289690" y="-697972"/>
            <a:ext cx="6858000" cy="2840037"/>
          </a:xfrm>
        </p:spPr>
        <p:txBody>
          <a:bodyPr vert="horz" lIns="91440" tIns="45720" rIns="91440" bIns="45720" rtlCol="0" anchor="b">
            <a:normAutofit/>
          </a:bodyPr>
          <a:lstStyle/>
          <a:p>
            <a:pPr algn="ctr" defTabSz="914400">
              <a:lnSpc>
                <a:spcPct val="90000"/>
              </a:lnSpc>
            </a:pPr>
            <a:r>
              <a:rPr lang="en-US" sz="5000" kern="1200" dirty="0">
                <a:solidFill>
                  <a:schemeClr val="tx1"/>
                </a:solidFill>
                <a:latin typeface="+mj-lt"/>
                <a:ea typeface="+mj-ea"/>
                <a:cs typeface="+mj-cs"/>
              </a:rPr>
              <a:t>Our school vision for </a:t>
            </a:r>
            <a:r>
              <a:rPr lang="en-US" sz="5000" kern="1200" dirty="0" smtClean="0">
                <a:solidFill>
                  <a:schemeClr val="tx1"/>
                </a:solidFill>
                <a:latin typeface="+mj-lt"/>
                <a:ea typeface="+mj-ea"/>
                <a:cs typeface="+mj-cs"/>
              </a:rPr>
              <a:t>RSHE</a:t>
            </a:r>
            <a:endParaRPr lang="en-US" sz="5000" kern="1200" dirty="0">
              <a:solidFill>
                <a:schemeClr val="tx1"/>
              </a:solidFill>
              <a:latin typeface="+mj-lt"/>
              <a:ea typeface="+mj-ea"/>
              <a:cs typeface="+mj-cs"/>
            </a:endParaRPr>
          </a:p>
        </p:txBody>
      </p:sp>
      <p:sp>
        <p:nvSpPr>
          <p:cNvPr id="3" name="Subtitle 2">
            <a:extLst>
              <a:ext uri="{FF2B5EF4-FFF2-40B4-BE49-F238E27FC236}">
                <a16:creationId xmlns:a16="http://schemas.microsoft.com/office/drawing/2014/main" id="{93667754-2813-4F2A-9102-FE810C181ADE}"/>
              </a:ext>
            </a:extLst>
          </p:cNvPr>
          <p:cNvSpPr>
            <a:spLocks noGrp="1"/>
          </p:cNvSpPr>
          <p:nvPr>
            <p:ph type="subTitle" idx="1"/>
          </p:nvPr>
        </p:nvSpPr>
        <p:spPr>
          <a:xfrm>
            <a:off x="665341" y="3087329"/>
            <a:ext cx="8124698" cy="3293806"/>
          </a:xfrm>
        </p:spPr>
        <p:txBody>
          <a:bodyPr vert="horz" lIns="91440" tIns="45720" rIns="91440" bIns="45720" rtlCol="0">
            <a:normAutofit fontScale="70000" lnSpcReduction="20000"/>
          </a:bodyPr>
          <a:lstStyle/>
          <a:p>
            <a:pPr algn="ctr" defTabSz="914400">
              <a:lnSpc>
                <a:spcPct val="170000"/>
              </a:lnSpc>
              <a:spcBef>
                <a:spcPts val="1000"/>
              </a:spcBef>
            </a:pPr>
            <a:r>
              <a:rPr lang="en-GB" sz="2400" dirty="0"/>
              <a:t>At Seaford Head School, we recognise the importance of high quality RSHE which supports young people to lead safe and healthy lives into adulthood. </a:t>
            </a:r>
            <a:endParaRPr lang="en-GB" sz="2400" dirty="0" smtClean="0"/>
          </a:p>
          <a:p>
            <a:pPr algn="ctr" defTabSz="914400">
              <a:lnSpc>
                <a:spcPct val="170000"/>
              </a:lnSpc>
              <a:spcBef>
                <a:spcPts val="1000"/>
              </a:spcBef>
            </a:pPr>
            <a:r>
              <a:rPr lang="en-GB" sz="2400" dirty="0" smtClean="0"/>
              <a:t>RSHE </a:t>
            </a:r>
            <a:r>
              <a:rPr lang="en-GB" sz="2400" dirty="0"/>
              <a:t>is an entitlement for all young people. </a:t>
            </a:r>
            <a:endParaRPr lang="en-GB" sz="2400" dirty="0" smtClean="0"/>
          </a:p>
          <a:p>
            <a:pPr algn="ctr" defTabSz="914400">
              <a:lnSpc>
                <a:spcPct val="170000"/>
              </a:lnSpc>
              <a:spcBef>
                <a:spcPts val="1000"/>
              </a:spcBef>
            </a:pPr>
            <a:r>
              <a:rPr lang="en-GB" sz="2400" dirty="0" smtClean="0"/>
              <a:t>We </a:t>
            </a:r>
            <a:r>
              <a:rPr lang="en-GB" sz="2400" dirty="0"/>
              <a:t>believe that its delivery should be inclusive, taking into account young people’s age, gender, learning needs, health, culture, family circumstances and sexuality. </a:t>
            </a:r>
            <a:endParaRPr lang="en-GB" sz="2400" dirty="0" smtClean="0"/>
          </a:p>
          <a:p>
            <a:pPr algn="ctr" defTabSz="914400">
              <a:lnSpc>
                <a:spcPct val="170000"/>
              </a:lnSpc>
              <a:spcBef>
                <a:spcPts val="1000"/>
              </a:spcBef>
            </a:pPr>
            <a:r>
              <a:rPr lang="en-GB" sz="2400" dirty="0" smtClean="0"/>
              <a:t>RSHE </a:t>
            </a:r>
            <a:r>
              <a:rPr lang="en-GB" sz="2400" dirty="0"/>
              <a:t>at Seaford Head School will seek to enable young people to gain information and explore attitudes and values. </a:t>
            </a:r>
            <a:endParaRPr lang="en-US" sz="2400" i="1" kern="1200" dirty="0">
              <a:solidFill>
                <a:schemeClr val="accent1"/>
              </a:solidFill>
              <a:latin typeface="+mn-lt"/>
              <a:ea typeface="+mn-ea"/>
              <a:cs typeface="+mn-cs"/>
            </a:endParaRPr>
          </a:p>
        </p:txBody>
      </p:sp>
      <p:pic>
        <p:nvPicPr>
          <p:cNvPr id="4" name="Recorded Sound">
            <a:hlinkClick r:id="" action="ppaction://media"/>
            <a:extLst>
              <a:ext uri="{FF2B5EF4-FFF2-40B4-BE49-F238E27FC236}">
                <a16:creationId xmlns:a16="http://schemas.microsoft.com/office/drawing/2014/main" id="{DE4669ED-CDF3-4823-8DEC-92EF6F2DB3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02676" y="5971338"/>
            <a:ext cx="487363" cy="487363"/>
          </a:xfrm>
          <a:prstGeom prst="rect">
            <a:avLst/>
          </a:prstGeom>
        </p:spPr>
      </p:pic>
    </p:spTree>
    <p:extLst>
      <p:ext uri="{BB962C8B-B14F-4D97-AF65-F5344CB8AC3E}">
        <p14:creationId xmlns:p14="http://schemas.microsoft.com/office/powerpoint/2010/main" val="338523727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7F6B02-6516-4148-B701-F2BD18510D69}"/>
              </a:ext>
            </a:extLst>
          </p:cNvPr>
          <p:cNvSpPr>
            <a:spLocks noGrp="1"/>
          </p:cNvSpPr>
          <p:nvPr>
            <p:ph type="title"/>
          </p:nvPr>
        </p:nvSpPr>
        <p:spPr>
          <a:xfrm>
            <a:off x="720075" y="978102"/>
            <a:ext cx="7941325" cy="1062644"/>
          </a:xfrm>
        </p:spPr>
        <p:txBody>
          <a:bodyPr vert="horz" lIns="91440" tIns="45720" rIns="91440" bIns="45720" rtlCol="0" anchor="b">
            <a:normAutofit fontScale="90000"/>
          </a:bodyPr>
          <a:lstStyle/>
          <a:p>
            <a:pPr defTabSz="914400">
              <a:lnSpc>
                <a:spcPct val="90000"/>
              </a:lnSpc>
            </a:pPr>
            <a:r>
              <a:rPr lang="en-US" sz="3400" b="1" dirty="0">
                <a:solidFill>
                  <a:schemeClr val="tx1"/>
                </a:solidFill>
                <a:latin typeface="+mj-lt"/>
                <a:cs typeface="+mj-cs"/>
              </a:rPr>
              <a:t>SECONDARY</a:t>
            </a:r>
            <a:r>
              <a:rPr lang="en-US" sz="3400" b="1" kern="1200" dirty="0">
                <a:solidFill>
                  <a:schemeClr val="tx1"/>
                </a:solidFill>
                <a:latin typeface="+mj-lt"/>
                <a:ea typeface="+mj-ea"/>
                <a:cs typeface="+mj-cs"/>
              </a:rPr>
              <a:t> RELATIONSHIPS AND SEX EDUCATION </a:t>
            </a:r>
            <a:br>
              <a:rPr lang="en-US" sz="3400" b="1" kern="1200" dirty="0">
                <a:solidFill>
                  <a:schemeClr val="tx1"/>
                </a:solidFill>
                <a:latin typeface="+mj-lt"/>
                <a:ea typeface="+mj-ea"/>
                <a:cs typeface="+mj-cs"/>
              </a:rPr>
            </a:br>
            <a:r>
              <a:rPr lang="en-US" sz="3400" b="1" kern="1200" dirty="0">
                <a:solidFill>
                  <a:schemeClr val="tx1"/>
                </a:solidFill>
                <a:latin typeface="+mj-lt"/>
                <a:ea typeface="+mj-ea"/>
                <a:cs typeface="+mj-cs"/>
              </a:rPr>
              <a:t>Schools will be required to teach…</a:t>
            </a:r>
          </a:p>
        </p:txBody>
      </p:sp>
      <p:cxnSp>
        <p:nvCxnSpPr>
          <p:cNvPr id="31" name="Straight Connector 26">
            <a:extLst>
              <a:ext uri="{FF2B5EF4-FFF2-40B4-BE49-F238E27FC236}">
                <a16:creationId xmlns:a16="http://schemas.microsoft.com/office/drawing/2014/main" id="{39B7FDC9-F0CE-43A7-9F2A-83DD09DC345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718"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E81D366-7F8D-4256-B64E-7E5AD4B0E6E6}"/>
              </a:ext>
            </a:extLst>
          </p:cNvPr>
          <p:cNvSpPr>
            <a:spLocks noGrp="1"/>
          </p:cNvSpPr>
          <p:nvPr>
            <p:ph type="subTitle" idx="1"/>
          </p:nvPr>
        </p:nvSpPr>
        <p:spPr>
          <a:xfrm>
            <a:off x="3949773" y="2985089"/>
            <a:ext cx="4711627" cy="2894810"/>
          </a:xfrm>
        </p:spPr>
        <p:txBody>
          <a:bodyPr vert="horz" lIns="91440" tIns="45720" rIns="91440" bIns="45720" rtlCol="0">
            <a:normAutofit/>
          </a:bodyPr>
          <a:lstStyle/>
          <a:p>
            <a:pPr marL="342900" indent="-342900">
              <a:lnSpc>
                <a:spcPct val="100000"/>
              </a:lnSpc>
              <a:spcBef>
                <a:spcPts val="0"/>
              </a:spcBef>
              <a:spcAft>
                <a:spcPts val="600"/>
              </a:spcAft>
              <a:buFont typeface="Arial" panose="020B0604020202020204" pitchFamily="34" charset="0"/>
              <a:buChar char="•"/>
            </a:pPr>
            <a:r>
              <a:rPr lang="en-GB" sz="2100" dirty="0">
                <a:latin typeface="+mj-lt"/>
              </a:rPr>
              <a:t>Families </a:t>
            </a:r>
          </a:p>
          <a:p>
            <a:pPr marL="342900" indent="-342900">
              <a:lnSpc>
                <a:spcPct val="100000"/>
              </a:lnSpc>
              <a:spcBef>
                <a:spcPts val="0"/>
              </a:spcBef>
              <a:spcAft>
                <a:spcPts val="600"/>
              </a:spcAft>
              <a:buFont typeface="Arial" panose="020B0604020202020204" pitchFamily="34" charset="0"/>
              <a:buChar char="•"/>
            </a:pPr>
            <a:r>
              <a:rPr lang="en-GB" sz="2100" dirty="0">
                <a:latin typeface="+mj-lt"/>
              </a:rPr>
              <a:t>Respectful relationships, including friendships</a:t>
            </a:r>
          </a:p>
          <a:p>
            <a:pPr marL="342900" indent="-342900">
              <a:lnSpc>
                <a:spcPct val="100000"/>
              </a:lnSpc>
              <a:spcBef>
                <a:spcPts val="0"/>
              </a:spcBef>
              <a:spcAft>
                <a:spcPts val="600"/>
              </a:spcAft>
              <a:buFont typeface="Arial" panose="020B0604020202020204" pitchFamily="34" charset="0"/>
              <a:buChar char="•"/>
            </a:pPr>
            <a:r>
              <a:rPr lang="en-GB" sz="2100" dirty="0">
                <a:latin typeface="+mj-lt"/>
              </a:rPr>
              <a:t>Online and media</a:t>
            </a:r>
          </a:p>
          <a:p>
            <a:pPr marL="342900" indent="-342900">
              <a:lnSpc>
                <a:spcPct val="100000"/>
              </a:lnSpc>
              <a:spcBef>
                <a:spcPts val="0"/>
              </a:spcBef>
              <a:spcAft>
                <a:spcPts val="600"/>
              </a:spcAft>
              <a:buFont typeface="Arial" panose="020B0604020202020204" pitchFamily="34" charset="0"/>
              <a:buChar char="•"/>
            </a:pPr>
            <a:r>
              <a:rPr lang="en-GB" sz="2100" dirty="0">
                <a:latin typeface="+mj-lt"/>
              </a:rPr>
              <a:t>Being safe</a:t>
            </a:r>
          </a:p>
          <a:p>
            <a:pPr marL="342900" indent="-342900">
              <a:lnSpc>
                <a:spcPct val="100000"/>
              </a:lnSpc>
              <a:spcBef>
                <a:spcPts val="0"/>
              </a:spcBef>
              <a:spcAft>
                <a:spcPts val="600"/>
              </a:spcAft>
              <a:buFont typeface="Arial" panose="020B0604020202020204" pitchFamily="34" charset="0"/>
              <a:buChar char="•"/>
            </a:pPr>
            <a:r>
              <a:rPr lang="en-GB" sz="2100" dirty="0">
                <a:latin typeface="+mj-lt"/>
              </a:rPr>
              <a:t>Intimate and sexual relationships, including sexual health.</a:t>
            </a:r>
          </a:p>
        </p:txBody>
      </p:sp>
      <p:pic>
        <p:nvPicPr>
          <p:cNvPr id="2" name="Recorded Sound">
            <a:hlinkClick r:id="" action="ppaction://media"/>
            <a:extLst>
              <a:ext uri="{FF2B5EF4-FFF2-40B4-BE49-F238E27FC236}">
                <a16:creationId xmlns:a16="http://schemas.microsoft.com/office/drawing/2014/main" id="{DE3FDEFB-CB47-4CE5-83D2-0459F33976A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79477" y="6112587"/>
            <a:ext cx="487363" cy="487363"/>
          </a:xfrm>
          <a:prstGeom prst="rect">
            <a:avLst/>
          </a:prstGeom>
        </p:spPr>
      </p:pic>
      <p:pic>
        <p:nvPicPr>
          <p:cNvPr id="8" name="Graphic 7" descr="Classroom">
            <a:extLst>
              <a:ext uri="{FF2B5EF4-FFF2-40B4-BE49-F238E27FC236}">
                <a16:creationId xmlns:a16="http://schemas.microsoft.com/office/drawing/2014/main" id="{77465ED6-3174-40F9-9F56-1D50A205925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785718" y="2873870"/>
            <a:ext cx="2714507" cy="2714507"/>
          </a:xfrm>
          <a:prstGeom prst="rect">
            <a:avLst/>
          </a:prstGeom>
        </p:spPr>
      </p:pic>
    </p:spTree>
    <p:extLst>
      <p:ext uri="{BB962C8B-B14F-4D97-AF65-F5344CB8AC3E}">
        <p14:creationId xmlns:p14="http://schemas.microsoft.com/office/powerpoint/2010/main" val="1854665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6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46C2E80F-49A6-4372-B103-219D417A55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9">
            <a:extLst>
              <a:ext uri="{FF2B5EF4-FFF2-40B4-BE49-F238E27FC236}">
                <a16:creationId xmlns:a16="http://schemas.microsoft.com/office/drawing/2014/main" id="{7D11F627-5D14-4A0E-BEBB-50ABC94D5933}"/>
              </a:ext>
            </a:extLst>
          </p:cNvPr>
          <p:cNvSpPr>
            <a:spLocks noGrp="1"/>
          </p:cNvSpPr>
          <p:nvPr>
            <p:ph type="title"/>
          </p:nvPr>
        </p:nvSpPr>
        <p:spPr>
          <a:xfrm>
            <a:off x="647271" y="1012004"/>
            <a:ext cx="2562119" cy="4795408"/>
          </a:xfrm>
        </p:spPr>
        <p:txBody>
          <a:bodyPr>
            <a:normAutofit/>
          </a:bodyPr>
          <a:lstStyle/>
          <a:p>
            <a:r>
              <a:rPr lang="en-GB" sz="3600" dirty="0">
                <a:solidFill>
                  <a:srgbClr val="FFFFFF"/>
                </a:solidFill>
              </a:rPr>
              <a:t>HEALTH EDUCATION</a:t>
            </a:r>
            <a:r>
              <a:rPr lang="en-GB" dirty="0">
                <a:solidFill>
                  <a:srgbClr val="FFFFFF"/>
                </a:solidFill>
              </a:rPr>
              <a:t/>
            </a:r>
            <a:br>
              <a:rPr lang="en-GB" dirty="0">
                <a:solidFill>
                  <a:srgbClr val="FFFFFF"/>
                </a:solidFill>
              </a:rPr>
            </a:br>
            <a:r>
              <a:rPr lang="en-GB" dirty="0">
                <a:solidFill>
                  <a:srgbClr val="FFFFFF"/>
                </a:solidFill>
              </a:rPr>
              <a:t/>
            </a:r>
            <a:br>
              <a:rPr lang="en-GB" dirty="0">
                <a:solidFill>
                  <a:srgbClr val="FFFFFF"/>
                </a:solidFill>
              </a:rPr>
            </a:br>
            <a:r>
              <a:rPr lang="en-GB" dirty="0">
                <a:solidFill>
                  <a:srgbClr val="FFFFFF"/>
                </a:solidFill>
              </a:rPr>
              <a:t>Schools will be required to teach…</a:t>
            </a:r>
          </a:p>
        </p:txBody>
      </p:sp>
      <p:graphicFrame>
        <p:nvGraphicFramePr>
          <p:cNvPr id="13" name="Content Placeholder 10">
            <a:extLst>
              <a:ext uri="{FF2B5EF4-FFF2-40B4-BE49-F238E27FC236}">
                <a16:creationId xmlns:a16="http://schemas.microsoft.com/office/drawing/2014/main" id="{21C5DF82-6ECB-4A88-9181-7466E51CA93C}"/>
              </a:ext>
            </a:extLst>
          </p:cNvPr>
          <p:cNvGraphicFramePr>
            <a:graphicFrameLocks noGrp="1"/>
          </p:cNvGraphicFramePr>
          <p:nvPr>
            <p:ph idx="1"/>
            <p:extLst>
              <p:ext uri="{D42A27DB-BD31-4B8C-83A1-F6EECF244321}">
                <p14:modId xmlns:p14="http://schemas.microsoft.com/office/powerpoint/2010/main" val="1041136323"/>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Recorded Sound">
            <a:hlinkClick r:id="" action="ppaction://media"/>
            <a:extLst>
              <a:ext uri="{FF2B5EF4-FFF2-40B4-BE49-F238E27FC236}">
                <a16:creationId xmlns:a16="http://schemas.microsoft.com/office/drawing/2014/main" id="{8F5F7C5A-1E66-4354-B9E4-9DF74400DE8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37246" y="6363029"/>
            <a:ext cx="487363" cy="487363"/>
          </a:xfrm>
          <a:prstGeom prst="rect">
            <a:avLst/>
          </a:prstGeom>
        </p:spPr>
      </p:pic>
    </p:spTree>
    <p:extLst>
      <p:ext uri="{BB962C8B-B14F-4D97-AF65-F5344CB8AC3E}">
        <p14:creationId xmlns:p14="http://schemas.microsoft.com/office/powerpoint/2010/main" val="3683647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1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63D477E-8259-45DE-B706-DDCBDA8E8021}"/>
              </a:ext>
            </a:extLst>
          </p:cNvPr>
          <p:cNvSpPr>
            <a:spLocks noGrp="1"/>
          </p:cNvSpPr>
          <p:nvPr>
            <p:ph idx="1"/>
          </p:nvPr>
        </p:nvSpPr>
        <p:spPr>
          <a:xfrm>
            <a:off x="457200" y="1166439"/>
            <a:ext cx="4114800" cy="4693360"/>
          </a:xfrm>
        </p:spPr>
        <p:txBody>
          <a:bodyPr/>
          <a:lstStyle/>
          <a:p>
            <a:pPr marL="0" indent="0">
              <a:buNone/>
            </a:pPr>
            <a:r>
              <a:rPr lang="en-GB" sz="2400" dirty="0">
                <a:solidFill>
                  <a:schemeClr val="tx1"/>
                </a:solidFill>
              </a:rPr>
              <a:t>Secondary content – core areas:</a:t>
            </a:r>
          </a:p>
          <a:p>
            <a:pPr>
              <a:buFont typeface="Courier New" panose="02070309020205020404" pitchFamily="49" charset="0"/>
              <a:buChar char="o"/>
            </a:pPr>
            <a:r>
              <a:rPr lang="en-GB" sz="2400" dirty="0">
                <a:solidFill>
                  <a:schemeClr val="tx1"/>
                </a:solidFill>
              </a:rPr>
              <a:t>Families </a:t>
            </a:r>
          </a:p>
          <a:p>
            <a:pPr>
              <a:buFont typeface="Courier New" panose="02070309020205020404" pitchFamily="49" charset="0"/>
              <a:buChar char="o"/>
            </a:pPr>
            <a:r>
              <a:rPr lang="en-GB" sz="2400" dirty="0">
                <a:solidFill>
                  <a:schemeClr val="tx1"/>
                </a:solidFill>
              </a:rPr>
              <a:t>Respectful relationships, including friendships</a:t>
            </a:r>
          </a:p>
          <a:p>
            <a:pPr>
              <a:buFont typeface="Courier New" panose="02070309020205020404" pitchFamily="49" charset="0"/>
              <a:buChar char="o"/>
            </a:pPr>
            <a:r>
              <a:rPr lang="en-GB" sz="2400" dirty="0">
                <a:solidFill>
                  <a:schemeClr val="tx1"/>
                </a:solidFill>
              </a:rPr>
              <a:t>Online and media</a:t>
            </a:r>
          </a:p>
          <a:p>
            <a:pPr>
              <a:buFont typeface="Courier New" panose="02070309020205020404" pitchFamily="49" charset="0"/>
              <a:buChar char="o"/>
            </a:pPr>
            <a:r>
              <a:rPr lang="en-GB" sz="2400" dirty="0">
                <a:solidFill>
                  <a:schemeClr val="tx1"/>
                </a:solidFill>
              </a:rPr>
              <a:t>Being safe</a:t>
            </a:r>
          </a:p>
          <a:p>
            <a:pPr>
              <a:buFont typeface="Courier New" panose="02070309020205020404" pitchFamily="49" charset="0"/>
              <a:buChar char="o"/>
            </a:pPr>
            <a:r>
              <a:rPr lang="en-GB" sz="2400" dirty="0">
                <a:solidFill>
                  <a:schemeClr val="tx1"/>
                </a:solidFill>
              </a:rPr>
              <a:t>Intimate and sexual relationships, including sexual health</a:t>
            </a:r>
          </a:p>
          <a:p>
            <a:endParaRPr lang="en-GB" dirty="0"/>
          </a:p>
        </p:txBody>
      </p:sp>
      <p:sp>
        <p:nvSpPr>
          <p:cNvPr id="2" name="Title 1">
            <a:extLst>
              <a:ext uri="{FF2B5EF4-FFF2-40B4-BE49-F238E27FC236}">
                <a16:creationId xmlns:a16="http://schemas.microsoft.com/office/drawing/2014/main" id="{29EB3556-E5B7-4FC5-8E89-E70F9E9895FF}"/>
              </a:ext>
            </a:extLst>
          </p:cNvPr>
          <p:cNvSpPr>
            <a:spLocks noGrp="1"/>
          </p:cNvSpPr>
          <p:nvPr>
            <p:ph type="title"/>
          </p:nvPr>
        </p:nvSpPr>
        <p:spPr>
          <a:xfrm>
            <a:off x="457200" y="274638"/>
            <a:ext cx="8229600" cy="712348"/>
          </a:xfrm>
        </p:spPr>
        <p:txBody>
          <a:bodyPr>
            <a:normAutofit fontScale="90000"/>
          </a:bodyPr>
          <a:lstStyle/>
          <a:p>
            <a:r>
              <a:rPr lang="en-GB" dirty="0">
                <a:solidFill>
                  <a:schemeClr val="tx1"/>
                </a:solidFill>
              </a:rPr>
              <a:t>Curriculum: Relationships and Sex Education</a:t>
            </a:r>
          </a:p>
        </p:txBody>
      </p:sp>
      <p:sp>
        <p:nvSpPr>
          <p:cNvPr id="3" name="TextBox 2">
            <a:extLst>
              <a:ext uri="{FF2B5EF4-FFF2-40B4-BE49-F238E27FC236}">
                <a16:creationId xmlns:a16="http://schemas.microsoft.com/office/drawing/2014/main" id="{5120BD3B-26D3-4824-B941-66CD72C7157B}"/>
              </a:ext>
            </a:extLst>
          </p:cNvPr>
          <p:cNvSpPr txBox="1"/>
          <p:nvPr/>
        </p:nvSpPr>
        <p:spPr>
          <a:xfrm>
            <a:off x="4487777" y="1166439"/>
            <a:ext cx="4114801" cy="5278368"/>
          </a:xfrm>
          <a:prstGeom prst="rect">
            <a:avLst/>
          </a:prstGeom>
          <a:noFill/>
        </p:spPr>
        <p:txBody>
          <a:bodyPr wrap="square" rtlCol="0">
            <a:spAutoFit/>
          </a:bodyPr>
          <a:lstStyle/>
          <a:p>
            <a:r>
              <a:rPr lang="en-GB" sz="2100" b="1" dirty="0">
                <a:latin typeface="Arial" panose="020B0604020202020204" pitchFamily="34" charset="0"/>
                <a:cs typeface="Arial" panose="020B0604020202020204" pitchFamily="34" charset="0"/>
              </a:rPr>
              <a:t>‘</a:t>
            </a:r>
            <a:r>
              <a:rPr lang="en-GB" sz="2100" dirty="0">
                <a:latin typeface="Arial" panose="020B0604020202020204" pitchFamily="34" charset="0"/>
                <a:cs typeface="Arial" panose="020B0604020202020204" pitchFamily="34" charset="0"/>
              </a:rPr>
              <a:t>The aim of RSE is to give young people the information they need to help them develop healthy, nurturing relationships of all kinds. It should also cover contraception, developing intimate relationships and resisting pressure to have sex (and not applying pressure). It should teach what is acceptable and unacceptable behaviour in relationships. It should teach young people to understand human sexuality and to respect themselves and others’.  </a:t>
            </a:r>
          </a:p>
          <a:p>
            <a:pPr algn="r"/>
            <a:endParaRPr lang="en-GB"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1820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chemeClr val="tx1"/>
                </a:solidFill>
              </a:rPr>
              <a:t>Curriculum: Health Education</a:t>
            </a:r>
          </a:p>
        </p:txBody>
      </p:sp>
      <p:sp>
        <p:nvSpPr>
          <p:cNvPr id="4" name="Content Placeholder 3"/>
          <p:cNvSpPr>
            <a:spLocks noGrp="1"/>
          </p:cNvSpPr>
          <p:nvPr>
            <p:ph sz="half" idx="4294967295"/>
          </p:nvPr>
        </p:nvSpPr>
        <p:spPr>
          <a:xfrm>
            <a:off x="457200" y="1689592"/>
            <a:ext cx="7654925" cy="3951288"/>
          </a:xfrm>
        </p:spPr>
        <p:txBody>
          <a:bodyPr>
            <a:normAutofit/>
          </a:bodyPr>
          <a:lstStyle/>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Mental wellbeing </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Internet safety and harms </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Physical health and fitness</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Healthy eating </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Drugs, alcohol and tobacco</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Health and prevention</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Basic first aid</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Changing adolescent body</a:t>
            </a:r>
          </a:p>
        </p:txBody>
      </p:sp>
      <p:sp>
        <p:nvSpPr>
          <p:cNvPr id="6" name="TextBox 5">
            <a:extLst>
              <a:ext uri="{FF2B5EF4-FFF2-40B4-BE49-F238E27FC236}">
                <a16:creationId xmlns:a16="http://schemas.microsoft.com/office/drawing/2014/main" id="{02F5C0B4-3C24-4203-801B-8993B979118F}"/>
              </a:ext>
            </a:extLst>
          </p:cNvPr>
          <p:cNvSpPr txBox="1"/>
          <p:nvPr/>
        </p:nvSpPr>
        <p:spPr>
          <a:xfrm>
            <a:off x="5378116" y="1132302"/>
            <a:ext cx="3308683" cy="4832092"/>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‘It is important that the starting point for health and wellbeing education should be a focus on enabling pupils to make well-informed, positive choices for themselves. They should know that there is a relationship between good physical health and good mental wellbeing and that this can also influence their ability to learn’.</a:t>
            </a:r>
          </a:p>
        </p:txBody>
      </p:sp>
    </p:spTree>
    <p:extLst>
      <p:ext uri="{BB962C8B-B14F-4D97-AF65-F5344CB8AC3E}">
        <p14:creationId xmlns:p14="http://schemas.microsoft.com/office/powerpoint/2010/main" val="3760063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962611-DFD5-4092-AAFD-559E3DFCE2C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6" y="0"/>
            <a:ext cx="818271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270F1FA-0425-408F-9861-80BF5AFB276D}"/>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itle 3">
            <a:extLst>
              <a:ext uri="{FF2B5EF4-FFF2-40B4-BE49-F238E27FC236}">
                <a16:creationId xmlns:a16="http://schemas.microsoft.com/office/drawing/2014/main" id="{D5B5A284-1D6E-4593-86B8-6F8A7EAF884F}"/>
              </a:ext>
            </a:extLst>
          </p:cNvPr>
          <p:cNvSpPr>
            <a:spLocks noGrp="1"/>
          </p:cNvSpPr>
          <p:nvPr>
            <p:ph type="title"/>
          </p:nvPr>
        </p:nvSpPr>
        <p:spPr>
          <a:xfrm>
            <a:off x="2284026" y="2043663"/>
            <a:ext cx="4578895" cy="2031055"/>
          </a:xfrm>
        </p:spPr>
        <p:txBody>
          <a:bodyPr vert="horz" lIns="91440" tIns="45720" rIns="91440" bIns="45720" rtlCol="0" anchor="b">
            <a:normAutofit/>
          </a:bodyPr>
          <a:lstStyle/>
          <a:p>
            <a:pPr algn="ctr" defTabSz="914400">
              <a:lnSpc>
                <a:spcPct val="90000"/>
              </a:lnSpc>
            </a:pPr>
            <a:r>
              <a:rPr lang="en-US" sz="5600" kern="1200" dirty="0">
                <a:solidFill>
                  <a:srgbClr val="FFFFFF"/>
                </a:solidFill>
                <a:latin typeface="+mj-lt"/>
                <a:ea typeface="+mj-ea"/>
                <a:cs typeface="+mj-cs"/>
              </a:rPr>
              <a:t>Your children want to learn…</a:t>
            </a:r>
          </a:p>
        </p:txBody>
      </p:sp>
      <p:pic>
        <p:nvPicPr>
          <p:cNvPr id="3" name="Recorded Sound">
            <a:hlinkClick r:id="" action="ppaction://media"/>
            <a:extLst>
              <a:ext uri="{FF2B5EF4-FFF2-40B4-BE49-F238E27FC236}">
                <a16:creationId xmlns:a16="http://schemas.microsoft.com/office/drawing/2014/main" id="{A111F430-0447-4F0B-ADC1-78048DB4DDC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16392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6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32B00498408D4C97923D8A021BD0B6" ma:contentTypeVersion="12" ma:contentTypeDescription="Create a new document." ma:contentTypeScope="" ma:versionID="d2bafb7f55a89cf961c326923d6137bd">
  <xsd:schema xmlns:xsd="http://www.w3.org/2001/XMLSchema" xmlns:xs="http://www.w3.org/2001/XMLSchema" xmlns:p="http://schemas.microsoft.com/office/2006/metadata/properties" xmlns:ns2="1202dd81-b153-443a-978e-dd9a0bfc7b25" xmlns:ns3="c575e89d-fd03-4ecc-9332-3d5829082394" targetNamespace="http://schemas.microsoft.com/office/2006/metadata/properties" ma:root="true" ma:fieldsID="a7dfd006ef7e917a2a04b1331f415faf" ns2:_="" ns3:_="">
    <xsd:import namespace="1202dd81-b153-443a-978e-dd9a0bfc7b25"/>
    <xsd:import namespace="c575e89d-fd03-4ecc-9332-3d582908239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AutoKeyPoints" minOccurs="0"/>
                <xsd:element ref="ns2:MediaServiceKeyPoint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02dd81-b153-443a-978e-dd9a0bfc7b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575e89d-fd03-4ecc-9332-3d5829082394"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58E6B5-8CFB-4272-B0B8-DC2F5678A087}"/>
</file>

<file path=customXml/itemProps2.xml><?xml version="1.0" encoding="utf-8"?>
<ds:datastoreItem xmlns:ds="http://schemas.openxmlformats.org/officeDocument/2006/customXml" ds:itemID="{36CC08F5-5EDD-47CB-ACD9-867629312933}">
  <ds:schemaRefs>
    <ds:schemaRef ds:uri="http://purl.org/dc/elements/1.1/"/>
    <ds:schemaRef ds:uri="http://schemas.openxmlformats.org/package/2006/metadata/core-properties"/>
    <ds:schemaRef ds:uri="http://schemas.microsoft.com/office/2006/documentManagement/types"/>
    <ds:schemaRef ds:uri="http://purl.org/dc/terms/"/>
    <ds:schemaRef ds:uri="http://purl.org/dc/dcmitype/"/>
    <ds:schemaRef ds:uri="http://www.w3.org/XML/1998/namespace"/>
    <ds:schemaRef ds:uri="http://schemas.microsoft.com/office/2006/metadata/properties"/>
    <ds:schemaRef ds:uri="http://schemas.microsoft.com/office/infopath/2007/PartnerControls"/>
    <ds:schemaRef ds:uri="1202dd81-b153-443a-978e-dd9a0bfc7b25"/>
  </ds:schemaRefs>
</ds:datastoreItem>
</file>

<file path=customXml/itemProps3.xml><?xml version="1.0" encoding="utf-8"?>
<ds:datastoreItem xmlns:ds="http://schemas.openxmlformats.org/officeDocument/2006/customXml" ds:itemID="{AAD4FC19-2AFA-4CA6-91E5-25133323D41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298</TotalTime>
  <Words>1864</Words>
  <Application>Microsoft Office PowerPoint</Application>
  <PresentationFormat>On-screen Show (4:3)</PresentationFormat>
  <Paragraphs>154</Paragraphs>
  <Slides>17</Slides>
  <Notes>14</Notes>
  <HiddenSlides>0</HiddenSlides>
  <MMClips>11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Cambria</vt:lpstr>
      <vt:lpstr>Courier New</vt:lpstr>
      <vt:lpstr>Wingdings</vt:lpstr>
      <vt:lpstr>Office Theme</vt:lpstr>
      <vt:lpstr>Helping your child to stay health, safe and thrive in the modern world</vt:lpstr>
      <vt:lpstr>The world has changed…</vt:lpstr>
      <vt:lpstr>Secretary of State Foreword</vt:lpstr>
      <vt:lpstr>Our school vision for RSHE</vt:lpstr>
      <vt:lpstr>SECONDARY RELATIONSHIPS AND SEX EDUCATION  Schools will be required to teach…</vt:lpstr>
      <vt:lpstr>HEALTH EDUCATION  Schools will be required to teach…</vt:lpstr>
      <vt:lpstr>Curriculum: Relationships and Sex Education</vt:lpstr>
      <vt:lpstr>Curriculum: Health Education</vt:lpstr>
      <vt:lpstr>Your children want to learn…</vt:lpstr>
      <vt:lpstr>PowerPoint Presentation</vt:lpstr>
      <vt:lpstr>PSHE Curriculum 2021-2022</vt:lpstr>
      <vt:lpstr>Your views…</vt:lpstr>
      <vt:lpstr>How our school will teach this…</vt:lpstr>
      <vt:lpstr>Top tips for talking to your child…</vt:lpstr>
      <vt:lpstr>Parental right to have your child excused</vt:lpstr>
      <vt:lpstr>These subjects represent a huge opportunity to help our children and young people develop. The knowledge and attributes gained will support their own, and others’, wellbeing and attainment and help young people to become successful and happy adults who make a meaningful contribution to society.  </vt:lpstr>
      <vt:lpstr>If you would like to discuss the PSHE &amp; RSHE provision further  please contact  Sam Whittaker  samwhittaker@seafordhead.org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Running successful RSHE parent engagement sessions</dc:title>
  <dc:creator>Rayner-Wells, Josie</dc:creator>
  <cp:lastModifiedBy>Sam Whittaker</cp:lastModifiedBy>
  <cp:revision>41</cp:revision>
  <dcterms:created xsi:type="dcterms:W3CDTF">2019-12-18T20:49:22Z</dcterms:created>
  <dcterms:modified xsi:type="dcterms:W3CDTF">2021-12-03T08:58:18Z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0x010100A732B00498408D4C97923D8A021BD0B6</vt:lpwstr>
  </property>
  <property fmtid="{D5CDD505-2E9C-101B-9397-08002B2CF9AE}" pid="3" name="Staff Document Type">
    <vt:lpwstr/>
  </property>
  <property fmtid="{D5CDD505-2E9C-101B-9397-08002B2CF9AE}" pid="4" name="Order">
    <vt:r8>7392000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_SourceUrl">
    <vt:lpwstr/>
  </property>
  <property fmtid="{D5CDD505-2E9C-101B-9397-08002B2CF9AE}" pid="11" name="_SharedFileIndex">
    <vt:lpwstr/>
  </property>
</Properties>
</file>